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5"/>
  </p:notesMasterIdLst>
  <p:sldIdLst>
    <p:sldId id="268" r:id="rId2"/>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Lato" panose="020F0502020204030203" pitchFamily="34" charset="0"/>
      <p:regular r:id="rId20"/>
      <p:bold r:id="rId21"/>
      <p:italic r:id="rId22"/>
      <p:boldItalic r:id="rId23"/>
    </p:embeddedFont>
    <p:embeddedFont>
      <p:font typeface="Lato Black" panose="020F0502020204030203" pitchFamily="34" charset="0"/>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70748"/>
  </p:normalViewPr>
  <p:slideViewPr>
    <p:cSldViewPr snapToGrid="0">
      <p:cViewPr varScale="1">
        <p:scale>
          <a:sx n="112" d="100"/>
          <a:sy n="112" d="100"/>
        </p:scale>
        <p:origin x="2088"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b3dc68b3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geb3dc68b39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dirty="0"/>
              <a:t>Images and icons provided from </a:t>
            </a:r>
            <a:r>
              <a:rPr lang="en" dirty="0" err="1"/>
              <a:t>flaticon.com</a:t>
            </a:r>
            <a:r>
              <a:rPr lang="en" dirty="0"/>
              <a:t> </a:t>
            </a:r>
            <a:endParaRPr dirty="0"/>
          </a:p>
        </p:txBody>
      </p:sp>
      <p:sp>
        <p:nvSpPr>
          <p:cNvPr id="110" name="Google Shape;110;geb3dc68b39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2ef25eef48_0_1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b="1">
                <a:solidFill>
                  <a:schemeClr val="dk1"/>
                </a:solidFill>
              </a:rPr>
              <a:t>In this story</a:t>
            </a:r>
            <a:r>
              <a:rPr lang="en" sz="1200">
                <a:solidFill>
                  <a:schemeClr val="dk1"/>
                </a:solidFill>
              </a:rPr>
              <a:t>: Inspired by the many Indigenous-led movements across North America, </a:t>
            </a:r>
            <a:r>
              <a:rPr lang="en" sz="1200" i="1">
                <a:solidFill>
                  <a:schemeClr val="dk1"/>
                </a:solidFill>
              </a:rPr>
              <a:t>We Are Water Protectors</a:t>
            </a:r>
            <a:r>
              <a:rPr lang="en" sz="1200">
                <a:solidFill>
                  <a:schemeClr val="dk1"/>
                </a:solidFill>
              </a:rPr>
              <a:t> issues an urgent rallying cry to safeguard the Earth’s water from harm and corruption—a bold and lyrical picture book written by Carole Lindstrom and vibrantly illustrated by Michaela Goade.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i="1">
                <a:solidFill>
                  <a:schemeClr val="dk1"/>
                </a:solidFill>
              </a:rPr>
              <a:t>Water is the first medicine.</a:t>
            </a:r>
            <a:endParaRPr sz="1200" i="1">
              <a:solidFill>
                <a:schemeClr val="dk1"/>
              </a:solidFill>
            </a:endParaRPr>
          </a:p>
          <a:p>
            <a:pPr marL="0" lvl="0" indent="0" algn="l" rtl="0">
              <a:spcBef>
                <a:spcPts val="0"/>
              </a:spcBef>
              <a:spcAft>
                <a:spcPts val="0"/>
              </a:spcAft>
              <a:buClr>
                <a:schemeClr val="dk1"/>
              </a:buClr>
              <a:buSzPts val="1100"/>
              <a:buFont typeface="Arial"/>
              <a:buNone/>
            </a:pPr>
            <a:r>
              <a:rPr lang="en" sz="1200" i="1">
                <a:solidFill>
                  <a:schemeClr val="dk1"/>
                </a:solidFill>
              </a:rPr>
              <a:t>It affects and connects us all . . .</a:t>
            </a:r>
            <a:endParaRPr sz="1200" i="1">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When a black snake threatens to destroy the Earth</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And poison her people’s water, one young water protector</a:t>
            </a:r>
            <a:endParaRPr sz="1200">
              <a:solidFill>
                <a:schemeClr val="dk1"/>
              </a:solidFill>
            </a:endParaRPr>
          </a:p>
          <a:p>
            <a:pPr marL="0" lvl="0" indent="0" algn="l" rtl="0">
              <a:spcBef>
                <a:spcPts val="0"/>
              </a:spcBef>
              <a:spcAft>
                <a:spcPts val="0"/>
              </a:spcAft>
              <a:buSzPts val="1100"/>
              <a:buNone/>
            </a:pPr>
            <a:r>
              <a:rPr lang="en" sz="1200">
                <a:solidFill>
                  <a:schemeClr val="dk1"/>
                </a:solidFill>
              </a:rPr>
              <a:t>Takes a stand to defend Earth’s most sacred resource.</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r>
              <a:rPr lang="en" sz="1200">
                <a:solidFill>
                  <a:schemeClr val="dk1"/>
                </a:solidFill>
              </a:rPr>
              <a:t>How could you start a conversation if you were reading </a:t>
            </a:r>
            <a:r>
              <a:rPr lang="en" sz="1200" i="1">
                <a:solidFill>
                  <a:schemeClr val="dk1"/>
                </a:solidFill>
              </a:rPr>
              <a:t>We are Water Protectors </a:t>
            </a:r>
            <a:r>
              <a:rPr lang="en" sz="1200">
                <a:solidFill>
                  <a:schemeClr val="dk1"/>
                </a:solidFill>
              </a:rPr>
              <a:t>with your child?</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On this page, the characters in the book are standing up for themselves and trying to protect their water. Consider asking your child to identify what they are protesting for; who has power here? </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p>
        </p:txBody>
      </p:sp>
      <p:sp>
        <p:nvSpPr>
          <p:cNvPr id="188" name="Google Shape;188;g12ef25eef48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2ef25eef48_0_1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story</a:t>
            </a:r>
            <a:r>
              <a:rPr lang="en" sz="1200">
                <a:solidFill>
                  <a:schemeClr val="dk1"/>
                </a:solidFill>
              </a:rPr>
              <a:t>: </a:t>
            </a:r>
            <a:r>
              <a:rPr lang="en" sz="1200">
                <a:solidFill>
                  <a:schemeClr val="dk1"/>
                </a:solidFill>
                <a:highlight>
                  <a:srgbClr val="FFFFFF"/>
                </a:highlight>
              </a:rPr>
              <a:t>Tameika is a girl who belongs on the stage. She loves to act, sing, and dance—and she’s pretty good at it, too. So when her school announces their Snow White musical, Tameika auditions for the lead princess role. But the other kids think she’s “not quite” right to play the role. They whisper, they snicker, and they glare. Will Tameika let their harsh words be her final curtain call?</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How might you could start a conversation if you were reading </a:t>
            </a:r>
            <a:r>
              <a:rPr lang="en" sz="1200" i="1">
                <a:solidFill>
                  <a:schemeClr val="dk1"/>
                </a:solidFill>
              </a:rPr>
              <a:t>Not Quite Snow White</a:t>
            </a:r>
            <a:r>
              <a:rPr lang="en" sz="1200">
                <a:solidFill>
                  <a:schemeClr val="dk1"/>
                </a:solidFill>
              </a:rPr>
              <a:t> with your child? </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How can you use this as a starting point to cultivate empathy and action? Where does power fit into this conversation? Who is making decisions?</a:t>
            </a:r>
            <a:endParaRPr sz="1200">
              <a:solidFill>
                <a:schemeClr val="dk1"/>
              </a:solidFill>
            </a:endParaRPr>
          </a:p>
          <a:p>
            <a:pPr marL="457200" lvl="0" indent="0" algn="l" rtl="0">
              <a:spcBef>
                <a:spcPts val="0"/>
              </a:spcBef>
              <a:spcAft>
                <a:spcPts val="0"/>
              </a:spcAft>
              <a:buNone/>
            </a:pPr>
            <a:endParaRPr b="1">
              <a:solidFill>
                <a:schemeClr val="dk1"/>
              </a:solidFill>
            </a:endParaRPr>
          </a:p>
        </p:txBody>
      </p:sp>
      <p:sp>
        <p:nvSpPr>
          <p:cNvPr id="205" name="Google Shape;205;g12ef25eef48_0_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2ef25eef48_0_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activity</a:t>
            </a:r>
            <a:r>
              <a:rPr lang="en" sz="1200">
                <a:solidFill>
                  <a:schemeClr val="dk1"/>
                </a:solidFill>
              </a:rPr>
              <a:t>: All children should be able to have favorite characters that look like them. But, only recently have more representative characters been added to children's books, tv, and movies. Use this activity to talk to your children about representation among their favorite characters. For each character, identify: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Which crayon would be the best for coloring their hair?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Which crayon would be the best for coloring their skin?</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Which crayon would be the best for coloring their costume?</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How might you could start a conversation if completing this activity with your child? </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Ask your child what they notice about the characters represented. What skin colors do they have? Why are there more of some and less than others?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400"/>
              <a:buNone/>
            </a:pPr>
            <a:endParaRPr sz="1450">
              <a:solidFill>
                <a:srgbClr val="333333"/>
              </a:solidFill>
              <a:highlight>
                <a:srgbClr val="FFFFFF"/>
              </a:highlight>
              <a:latin typeface="Times New Roman"/>
              <a:ea typeface="Times New Roman"/>
              <a:cs typeface="Times New Roman"/>
              <a:sym typeface="Times New Roman"/>
            </a:endParaRPr>
          </a:p>
        </p:txBody>
      </p:sp>
      <p:sp>
        <p:nvSpPr>
          <p:cNvPr id="224" name="Google Shape;224;g12ef25eef48_0_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12ef25eef48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sz="1200" b="1">
                <a:solidFill>
                  <a:schemeClr val="dk1"/>
                </a:solidFill>
              </a:rPr>
              <a:t>In this story</a:t>
            </a:r>
            <a:r>
              <a:rPr lang="en" sz="1200">
                <a:solidFill>
                  <a:schemeClr val="dk1"/>
                </a:solidFill>
              </a:rPr>
              <a:t>: </a:t>
            </a:r>
            <a:r>
              <a:rPr lang="en" sz="1200">
                <a:solidFill>
                  <a:schemeClr val="dk1"/>
                </a:solidFill>
                <a:highlight>
                  <a:srgbClr val="FFFFFF"/>
                </a:highlight>
              </a:rPr>
              <a:t>Michael Tyler’s kid-friendly, rhythmic prose promotes friendship, acceptance, self-esteem, and diversity. David Lee Csicsko’s vivid illustrations of children swimming in the ocean, hugging, and catching butterflies depict what connects children everywhere: play.</a:t>
            </a:r>
            <a:endParaRPr sz="1200">
              <a:solidFill>
                <a:schemeClr val="dk1"/>
              </a:solidFill>
            </a:endParaRPr>
          </a:p>
          <a:p>
            <a:pPr marL="0" lvl="0" indent="0" algn="l" rtl="0">
              <a:lnSpc>
                <a:spcPct val="100000"/>
              </a:lnSpc>
              <a:spcBef>
                <a:spcPts val="0"/>
              </a:spcBef>
              <a:spcAft>
                <a:spcPts val="0"/>
              </a:spcAft>
              <a:buSzPts val="1400"/>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How could you start a conversation a conversation if you were reading </a:t>
            </a:r>
            <a:r>
              <a:rPr lang="en" sz="1200" i="1">
                <a:solidFill>
                  <a:schemeClr val="dk1"/>
                </a:solidFill>
              </a:rPr>
              <a:t>The Skin You Live In </a:t>
            </a:r>
            <a:r>
              <a:rPr lang="en" sz="1200">
                <a:solidFill>
                  <a:schemeClr val="dk1"/>
                </a:solidFill>
              </a:rPr>
              <a:t> with your child? </a:t>
            </a:r>
            <a:endParaRPr sz="1200">
              <a:solidFill>
                <a:schemeClr val="dk1"/>
              </a:solidFill>
            </a:endParaRPr>
          </a:p>
          <a:p>
            <a:pPr marL="0" lvl="0" indent="457200" algn="l" rtl="0">
              <a:spcBef>
                <a:spcPts val="0"/>
              </a:spcBef>
              <a:spcAft>
                <a:spcPts val="0"/>
              </a:spcAft>
              <a:buClr>
                <a:schemeClr val="dk1"/>
              </a:buClr>
              <a:buSzPts val="1100"/>
              <a:buFont typeface="Arial"/>
              <a:buNone/>
            </a:pPr>
            <a:r>
              <a:rPr lang="en" sz="1200" b="1">
                <a:solidFill>
                  <a:schemeClr val="dk1"/>
                </a:solidFill>
              </a:rPr>
              <a:t>You might consider:</a:t>
            </a:r>
            <a:r>
              <a:rPr lang="en" sz="1200">
                <a:solidFill>
                  <a:schemeClr val="dk1"/>
                </a:solidFill>
              </a:rPr>
              <a:t> How can you highlight skin color differences within your own family? </a:t>
            </a: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241" name="Google Shape;241;g12ef25eef48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2ef25eef48_0_2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52" name="Google Shape;52;g12ef25eef48_0_2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2fdadff3e9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p>
        </p:txBody>
      </p:sp>
      <p:sp>
        <p:nvSpPr>
          <p:cNvPr id="68" name="Google Shape;68;g12fdadff3e9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2ef25eef48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story: </a:t>
            </a:r>
            <a:r>
              <a:rPr lang="en" sz="1200">
                <a:solidFill>
                  <a:schemeClr val="dk1"/>
                </a:solidFill>
              </a:rPr>
              <a:t> </a:t>
            </a:r>
            <a:r>
              <a:rPr lang="en" sz="1200">
                <a:solidFill>
                  <a:schemeClr val="dk1"/>
                </a:solidFill>
                <a:highlight>
                  <a:srgbClr val="FFFFFF"/>
                </a:highlight>
              </a:rPr>
              <a:t>A young Asian girl notices that her eyes look different from her peers’. Her friends have big, round eyes and long lashes. But her eyes are like her mother’s, her grandmother’s, and her little sister’s. Her family all have eyes that kiss in the corners and glow like warm tea, crinkle into crescent moons, and are filled with stories of the past and hope for the future. Drawing from the strength of these powerful women in her life, she recognizes her own beauty and discovers a path to self-love and empowerment.</a:t>
            </a: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endParaRPr sz="1200">
              <a:solidFill>
                <a:schemeClr val="dk1"/>
              </a:solidFill>
              <a:highlight>
                <a:srgbClr val="FFFFFF"/>
              </a:highlight>
            </a:endParaRPr>
          </a:p>
          <a:p>
            <a:pPr marL="0" lvl="0" indent="0" algn="l" rtl="0">
              <a:spcBef>
                <a:spcPts val="0"/>
              </a:spcBef>
              <a:spcAft>
                <a:spcPts val="0"/>
              </a:spcAft>
              <a:buClr>
                <a:schemeClr val="dk1"/>
              </a:buClr>
              <a:buSzPts val="1100"/>
              <a:buFont typeface="Arial"/>
              <a:buNone/>
            </a:pPr>
            <a:r>
              <a:rPr lang="en" sz="1200">
                <a:solidFill>
                  <a:schemeClr val="dk1"/>
                </a:solidFill>
              </a:rPr>
              <a:t>How could you start a conversation start a conversation if you were reading </a:t>
            </a:r>
            <a:r>
              <a:rPr lang="en" sz="1200" i="1">
                <a:solidFill>
                  <a:schemeClr val="dk1"/>
                </a:solidFill>
              </a:rPr>
              <a:t>Eyes that Kiss in the Corner</a:t>
            </a:r>
            <a:r>
              <a:rPr lang="en" sz="1200">
                <a:solidFill>
                  <a:schemeClr val="dk1"/>
                </a:solidFill>
              </a:rPr>
              <a:t> with your child? </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might consider: </a:t>
            </a:r>
            <a:r>
              <a:rPr lang="en" sz="1200">
                <a:solidFill>
                  <a:schemeClr val="dk1"/>
                </a:solidFill>
              </a:rPr>
              <a:t>How can you extend the discussion about differences to include both physical differences and differences in personality or interests? </a:t>
            </a:r>
            <a:endParaRPr sz="1200">
              <a:solidFill>
                <a:schemeClr val="dk1"/>
              </a:solidFill>
            </a:endParaRPr>
          </a:p>
        </p:txBody>
      </p:sp>
      <p:sp>
        <p:nvSpPr>
          <p:cNvPr id="87" name="Google Shape;87;g12ef25eef48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2ef25eef48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story</a:t>
            </a:r>
            <a:r>
              <a:rPr lang="en" sz="1200">
                <a:solidFill>
                  <a:schemeClr val="dk1"/>
                </a:solidFill>
              </a:rPr>
              <a:t>: </a:t>
            </a:r>
            <a:r>
              <a:rPr lang="en" sz="1200">
                <a:solidFill>
                  <a:schemeClr val="dk1"/>
                </a:solidFill>
                <a:highlight>
                  <a:srgbClr val="FFFFFF"/>
                </a:highlight>
              </a:rPr>
              <a:t>When Little Mae was a child, she dreamed of dancing in space. She imagined herself surrounded by billions of stars, floating, gliding, and discovering.</a:t>
            </a:r>
            <a:endParaRPr sz="1200">
              <a:solidFill>
                <a:schemeClr val="dk1"/>
              </a:solidFill>
              <a:highlight>
                <a:srgbClr val="FFFFFF"/>
              </a:highlight>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highlight>
                  <a:srgbClr val="FFFFFF"/>
                </a:highlight>
              </a:rPr>
              <a:t>She wanted to be an astronaut. Her mom told her, "If you believe it, and work hard for it, anything is possible.” Despite others not believing in her, Little Mae’s curiosity, intelligence, and determination, matched with her parents' encouraging words, paved the way for her incredible success at NASA as the first African American woman to travel in space</a:t>
            </a:r>
            <a:endParaRPr sz="1200">
              <a:solidFill>
                <a:schemeClr val="dk1"/>
              </a:solidFill>
            </a:endParaRPr>
          </a:p>
          <a:p>
            <a:pPr marL="0" lvl="0" indent="0" algn="l" rtl="0">
              <a:spcBef>
                <a:spcPts val="1100"/>
              </a:spcBef>
              <a:spcAft>
                <a:spcPts val="0"/>
              </a:spcAft>
              <a:buClr>
                <a:schemeClr val="dk1"/>
              </a:buClr>
              <a:buSzPts val="1100"/>
              <a:buFont typeface="Arial"/>
              <a:buNone/>
            </a:pPr>
            <a:r>
              <a:rPr lang="en" sz="1200">
                <a:solidFill>
                  <a:schemeClr val="dk1"/>
                </a:solidFill>
              </a:rPr>
              <a:t>How could you start a conversation if you were reading </a:t>
            </a:r>
            <a:r>
              <a:rPr lang="en" sz="1200" i="1">
                <a:solidFill>
                  <a:schemeClr val="dk1"/>
                </a:solidFill>
              </a:rPr>
              <a:t>Mae Among the Stars</a:t>
            </a:r>
            <a:r>
              <a:rPr lang="en" sz="1200">
                <a:solidFill>
                  <a:schemeClr val="dk1"/>
                </a:solidFill>
              </a:rPr>
              <a:t> with your child? </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might consider:</a:t>
            </a:r>
            <a:r>
              <a:rPr lang="en" sz="1200">
                <a:solidFill>
                  <a:schemeClr val="dk1"/>
                </a:solidFill>
              </a:rPr>
              <a:t> Who is making decisions about who/what Mae can be? </a:t>
            </a:r>
            <a:endParaRPr sz="1200">
              <a:solidFill>
                <a:schemeClr val="dk1"/>
              </a:solidFill>
            </a:endParaRPr>
          </a:p>
        </p:txBody>
      </p:sp>
      <p:sp>
        <p:nvSpPr>
          <p:cNvPr id="104" name="Google Shape;104;g12ef25eef4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2ef25eef48_0_2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activity:</a:t>
            </a:r>
            <a:r>
              <a:rPr lang="en" sz="1200">
                <a:solidFill>
                  <a:schemeClr val="dk1"/>
                </a:solidFill>
              </a:rPr>
              <a:t> Help your child imagine a better world by helping them identify things they want to make the world a better place and also actions that they can take to do so.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How could you start a conversation start a conversation if you were completing this activity with your child?</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How could you direct your child’s attention to focusing on racial equity within this activity?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400"/>
              <a:buNone/>
            </a:pPr>
            <a:endParaRPr/>
          </a:p>
        </p:txBody>
      </p:sp>
      <p:sp>
        <p:nvSpPr>
          <p:cNvPr id="121" name="Google Shape;121;g12ef25eef48_0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2ef25eef48_0_1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 sz="1200" b="1">
                <a:solidFill>
                  <a:schemeClr val="dk1"/>
                </a:solidFill>
              </a:rPr>
              <a:t>In this story</a:t>
            </a:r>
            <a:r>
              <a:rPr lang="en" sz="1200">
                <a:solidFill>
                  <a:schemeClr val="dk1"/>
                </a:solidFill>
              </a:rPr>
              <a:t>: </a:t>
            </a:r>
            <a:r>
              <a:rPr lang="en" sz="1200">
                <a:solidFill>
                  <a:schemeClr val="dk1"/>
                </a:solidFill>
                <a:highlight>
                  <a:srgbClr val="FFFFFF"/>
                </a:highlight>
              </a:rPr>
              <a:t>When Daisy Ramona zooms around her neighborhood with her papi on his motorcycle, she sees the people and places she's always known. She also sees a community that is rapidly changing around her. But as the sun sets purple-blue-gold behind Daisy Ramona and her papi, she knows that the love she feels will always be there. With vivid illustrations and text bursting with heart, My Papi Has a Motorcycle is a young girl's love letter to her hardworking dad and to memories of home that we hold close in the midst of change.</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r>
              <a:rPr lang="en" sz="1200">
                <a:solidFill>
                  <a:schemeClr val="dk1"/>
                </a:solidFill>
              </a:rPr>
              <a:t>How could you start a conversation if you were reading </a:t>
            </a:r>
            <a:r>
              <a:rPr lang="en" sz="1200" i="1">
                <a:solidFill>
                  <a:schemeClr val="dk1"/>
                </a:solidFill>
              </a:rPr>
              <a:t>My Papi Has a Motorcycle </a:t>
            </a:r>
            <a:r>
              <a:rPr lang="en" sz="1200">
                <a:solidFill>
                  <a:schemeClr val="dk1"/>
                </a:solidFill>
              </a:rPr>
              <a:t>with your child?</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How can you draw your child’s attention to different ways of communicating (for example, through different languages?). What words does your child use for the same thing? </a:t>
            </a:r>
            <a:endParaRPr sz="1200">
              <a:solidFill>
                <a:schemeClr val="dk1"/>
              </a:solidFill>
            </a:endParaRPr>
          </a:p>
          <a:p>
            <a:pPr marL="0" lvl="0" indent="0" algn="l" rtl="0">
              <a:spcBef>
                <a:spcPts val="0"/>
              </a:spcBef>
              <a:spcAft>
                <a:spcPts val="0"/>
              </a:spcAft>
              <a:buSzPts val="1100"/>
              <a:buNone/>
            </a:pPr>
            <a:endParaRPr sz="1200">
              <a:solidFill>
                <a:schemeClr val="dk1"/>
              </a:solidFill>
            </a:endParaRPr>
          </a:p>
          <a:p>
            <a:pPr marL="0" lvl="0" indent="0" algn="l" rtl="0">
              <a:spcBef>
                <a:spcPts val="0"/>
              </a:spcBef>
              <a:spcAft>
                <a:spcPts val="0"/>
              </a:spcAft>
              <a:buSzPts val="1100"/>
              <a:buNone/>
            </a:pPr>
            <a:endParaRPr sz="1200"/>
          </a:p>
        </p:txBody>
      </p:sp>
      <p:sp>
        <p:nvSpPr>
          <p:cNvPr id="137" name="Google Shape;137;g12ef25eef48_0_1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12ef25eef48_0_1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activity</a:t>
            </a:r>
            <a:r>
              <a:rPr lang="en" sz="1200">
                <a:solidFill>
                  <a:schemeClr val="dk1"/>
                </a:solidFill>
              </a:rPr>
              <a:t>: Train Station (painted by Walter Ellison) </a:t>
            </a:r>
            <a:r>
              <a:rPr lang="en" sz="1200">
                <a:solidFill>
                  <a:schemeClr val="dk1"/>
                </a:solidFill>
                <a:highlight>
                  <a:srgbClr val="FFFFFF"/>
                </a:highlight>
              </a:rPr>
              <a:t>depicts the central terminal of a train station. On the left, white travelers board trains bound for southern vacation destinations. On the right, black passengers depart on northbound trains for cities like Chicago and Detroit, in search of racial equality and economic prosperity. In the center, black porters help white passengers, while black travelers are left to carry their own belongings. Signs over the terminal doorways attest to the racial segregation of this period.</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How could you start a conversation start a conversation with your child while viewing this painting? </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How can you use this as a starting point to cultivate empathy and action? Where does power fit into this conversation? Who is making decisions?</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400"/>
              <a:buNone/>
            </a:pPr>
            <a:endParaRPr sz="1200">
              <a:solidFill>
                <a:schemeClr val="dk1"/>
              </a:solidFill>
            </a:endParaRPr>
          </a:p>
          <a:p>
            <a:pPr marL="0" lvl="0" indent="0" algn="l" rtl="0">
              <a:spcBef>
                <a:spcPts val="0"/>
              </a:spcBef>
              <a:spcAft>
                <a:spcPts val="0"/>
              </a:spcAft>
              <a:buSzPts val="1400"/>
              <a:buNone/>
            </a:pPr>
            <a:endParaRPr/>
          </a:p>
        </p:txBody>
      </p:sp>
      <p:sp>
        <p:nvSpPr>
          <p:cNvPr id="154" name="Google Shape;154;g12ef25eef48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12ef25eef48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In this story</a:t>
            </a:r>
            <a:r>
              <a:rPr lang="en" sz="1200">
                <a:solidFill>
                  <a:schemeClr val="dk1"/>
                </a:solidFill>
              </a:rPr>
              <a:t>: Trixie, Daddy, and Knuffle Bunny take a trip to the neighborhood Laundromat. But the exciting adventure takes a dramatic turn when Trixie realizes somebunny was left behind . .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How could you start a conversation start a conversation if you were reading </a:t>
            </a:r>
            <a:r>
              <a:rPr lang="en" sz="1200" i="1">
                <a:solidFill>
                  <a:schemeClr val="dk1"/>
                </a:solidFill>
              </a:rPr>
              <a:t>Knuffle Bunny</a:t>
            </a:r>
            <a:r>
              <a:rPr lang="en" sz="1200">
                <a:solidFill>
                  <a:schemeClr val="dk1"/>
                </a:solidFill>
              </a:rPr>
              <a:t> with your child? </a:t>
            </a:r>
            <a:endParaRPr sz="1200">
              <a:solidFill>
                <a:schemeClr val="dk1"/>
              </a:solidFill>
            </a:endParaRPr>
          </a:p>
          <a:p>
            <a:pPr marL="457200" lvl="0" indent="-304800" algn="l" rtl="0">
              <a:spcBef>
                <a:spcPts val="0"/>
              </a:spcBef>
              <a:spcAft>
                <a:spcPts val="0"/>
              </a:spcAft>
              <a:buClr>
                <a:schemeClr val="dk1"/>
              </a:buClr>
              <a:buSzPts val="1200"/>
              <a:buChar char="-"/>
            </a:pPr>
            <a:r>
              <a:rPr lang="en" sz="1200" b="1">
                <a:solidFill>
                  <a:schemeClr val="dk1"/>
                </a:solidFill>
              </a:rPr>
              <a:t>You may consider: </a:t>
            </a:r>
            <a:r>
              <a:rPr lang="en" sz="1200">
                <a:solidFill>
                  <a:schemeClr val="dk1"/>
                </a:solidFill>
              </a:rPr>
              <a:t>Any book can provide opportunities to talk about skin color. The main characters in this book are white, but their skin colors still vary. How could you draw your child’s attention to this? </a:t>
            </a:r>
            <a:endParaRPr sz="1200">
              <a:solidFill>
                <a:schemeClr val="dk1"/>
              </a:solidFill>
            </a:endParaRPr>
          </a:p>
        </p:txBody>
      </p:sp>
      <p:sp>
        <p:nvSpPr>
          <p:cNvPr id="171" name="Google Shape;171;g12ef25eef48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sz="1100"/>
            </a:lvl1pPr>
            <a:lvl2pPr lvl="1" algn="l" rtl="0">
              <a:lnSpc>
                <a:spcPct val="100000"/>
              </a:lnSpc>
              <a:spcBef>
                <a:spcPts val="0"/>
              </a:spcBef>
              <a:spcAft>
                <a:spcPts val="0"/>
              </a:spcAft>
              <a:buSzPts val="1100"/>
              <a:buNone/>
              <a:defRPr sz="1100"/>
            </a:lvl2pPr>
            <a:lvl3pPr lvl="2" algn="l" rtl="0">
              <a:lnSpc>
                <a:spcPct val="100000"/>
              </a:lnSpc>
              <a:spcBef>
                <a:spcPts val="0"/>
              </a:spcBef>
              <a:spcAft>
                <a:spcPts val="0"/>
              </a:spcAft>
              <a:buSzPts val="1100"/>
              <a:buNone/>
              <a:defRPr sz="1100"/>
            </a:lvl3pPr>
            <a:lvl4pPr lvl="3" algn="l" rtl="0">
              <a:lnSpc>
                <a:spcPct val="100000"/>
              </a:lnSpc>
              <a:spcBef>
                <a:spcPts val="0"/>
              </a:spcBef>
              <a:spcAft>
                <a:spcPts val="0"/>
              </a:spcAft>
              <a:buSzPts val="1100"/>
              <a:buNone/>
              <a:defRPr sz="1100"/>
            </a:lvl4pPr>
            <a:lvl5pPr lvl="4" algn="l" rtl="0">
              <a:lnSpc>
                <a:spcPct val="100000"/>
              </a:lnSpc>
              <a:spcBef>
                <a:spcPts val="0"/>
              </a:spcBef>
              <a:spcAft>
                <a:spcPts val="0"/>
              </a:spcAft>
              <a:buSzPts val="1100"/>
              <a:buNone/>
              <a:defRPr sz="1100"/>
            </a:lvl5pPr>
            <a:lvl6pPr lvl="5" algn="l" rtl="0">
              <a:lnSpc>
                <a:spcPct val="100000"/>
              </a:lnSpc>
              <a:spcBef>
                <a:spcPts val="0"/>
              </a:spcBef>
              <a:spcAft>
                <a:spcPts val="0"/>
              </a:spcAft>
              <a:buSzPts val="1100"/>
              <a:buNone/>
              <a:defRPr sz="1100"/>
            </a:lvl6pPr>
            <a:lvl7pPr lvl="6" algn="l" rtl="0">
              <a:lnSpc>
                <a:spcPct val="100000"/>
              </a:lnSpc>
              <a:spcBef>
                <a:spcPts val="0"/>
              </a:spcBef>
              <a:spcAft>
                <a:spcPts val="0"/>
              </a:spcAft>
              <a:buSzPts val="1100"/>
              <a:buNone/>
              <a:defRPr sz="1100"/>
            </a:lvl7pPr>
            <a:lvl8pPr lvl="7" algn="l" rtl="0">
              <a:lnSpc>
                <a:spcPct val="100000"/>
              </a:lnSpc>
              <a:spcBef>
                <a:spcPts val="0"/>
              </a:spcBef>
              <a:spcAft>
                <a:spcPts val="0"/>
              </a:spcAft>
              <a:buSzPts val="1100"/>
              <a:buNone/>
              <a:defRPr sz="1100"/>
            </a:lvl8pPr>
            <a:lvl9pPr lvl="8" algn="l" rtl="0">
              <a:lnSpc>
                <a:spcPct val="100000"/>
              </a:lnSpc>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02449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png"/><Relationship Id="rId7" Type="http://schemas.openxmlformats.org/officeDocument/2006/relationships/hyperlink" Target="http://www.youtube.com/watch?v=b_mfdqyBqT8"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7"/>
          <p:cNvPicPr preferRelativeResize="0"/>
          <p:nvPr/>
        </p:nvPicPr>
        <p:blipFill rotWithShape="1">
          <a:blip r:embed="rId3">
            <a:alphaModFix/>
          </a:blip>
          <a:srcRect/>
          <a:stretch/>
        </p:blipFill>
        <p:spPr>
          <a:xfrm>
            <a:off x="5318142" y="-295958"/>
            <a:ext cx="4032507" cy="4254194"/>
          </a:xfrm>
          <a:prstGeom prst="rect">
            <a:avLst/>
          </a:prstGeom>
          <a:solidFill>
            <a:srgbClr val="ECECEC"/>
          </a:solidFill>
          <a:ln w="88900" cap="sq" cmpd="sng">
            <a:solidFill>
              <a:schemeClr val="lt1"/>
            </a:solidFill>
            <a:prstDash val="solid"/>
            <a:miter lim="800000"/>
            <a:headEnd type="none" w="sm" len="sm"/>
            <a:tailEnd type="none" w="sm" len="sm"/>
          </a:ln>
        </p:spPr>
      </p:pic>
      <p:sp>
        <p:nvSpPr>
          <p:cNvPr id="113" name="Google Shape;113;p27"/>
          <p:cNvSpPr/>
          <p:nvPr/>
        </p:nvSpPr>
        <p:spPr>
          <a:xfrm>
            <a:off x="-23605" y="0"/>
            <a:ext cx="9191210" cy="5165863"/>
          </a:xfrm>
          <a:custGeom>
            <a:avLst/>
            <a:gdLst/>
            <a:ahLst/>
            <a:cxnLst/>
            <a:rect l="l" t="t" r="r" b="b"/>
            <a:pathLst>
              <a:path w="12254947" h="6887817" extrusionOk="0">
                <a:moveTo>
                  <a:pt x="9939" y="0"/>
                </a:moveTo>
                <a:lnTo>
                  <a:pt x="5893904" y="0"/>
                </a:lnTo>
                <a:lnTo>
                  <a:pt x="12254947" y="6361043"/>
                </a:lnTo>
                <a:lnTo>
                  <a:pt x="12245008" y="6887817"/>
                </a:lnTo>
                <a:lnTo>
                  <a:pt x="0" y="6887817"/>
                </a:lnTo>
                <a:lnTo>
                  <a:pt x="9939" y="0"/>
                </a:lnTo>
                <a:close/>
              </a:path>
            </a:pathLst>
          </a:custGeom>
          <a:solidFill>
            <a:srgbClr val="C5050C"/>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114" name="Google Shape;114;p27"/>
          <p:cNvGrpSpPr/>
          <p:nvPr/>
        </p:nvGrpSpPr>
        <p:grpSpPr>
          <a:xfrm>
            <a:off x="4165848" y="-73426"/>
            <a:ext cx="6823849" cy="6825248"/>
            <a:chOff x="5863665" y="-232334"/>
            <a:chExt cx="9098465" cy="9100330"/>
          </a:xfrm>
        </p:grpSpPr>
        <p:pic>
          <p:nvPicPr>
            <p:cNvPr id="115" name="Google Shape;115;p27"/>
            <p:cNvPicPr preferRelativeResize="0"/>
            <p:nvPr/>
          </p:nvPicPr>
          <p:blipFill rotWithShape="1">
            <a:blip r:embed="rId4">
              <a:alphaModFix/>
            </a:blip>
            <a:srcRect/>
            <a:stretch/>
          </p:blipFill>
          <p:spPr>
            <a:xfrm rot="2700000">
              <a:off x="5362159" y="1202912"/>
              <a:ext cx="4191004" cy="317500"/>
            </a:xfrm>
            <a:prstGeom prst="rect">
              <a:avLst/>
            </a:prstGeom>
            <a:noFill/>
            <a:ln>
              <a:noFill/>
            </a:ln>
          </p:spPr>
        </p:pic>
        <p:pic>
          <p:nvPicPr>
            <p:cNvPr id="116" name="Google Shape;116;p27"/>
            <p:cNvPicPr preferRelativeResize="0"/>
            <p:nvPr/>
          </p:nvPicPr>
          <p:blipFill rotWithShape="1">
            <a:blip r:embed="rId4">
              <a:alphaModFix/>
            </a:blip>
            <a:srcRect/>
            <a:stretch/>
          </p:blipFill>
          <p:spPr>
            <a:xfrm rot="2700000">
              <a:off x="8317395" y="4158148"/>
              <a:ext cx="4191004" cy="317500"/>
            </a:xfrm>
            <a:prstGeom prst="rect">
              <a:avLst/>
            </a:prstGeom>
            <a:noFill/>
            <a:ln>
              <a:noFill/>
            </a:ln>
          </p:spPr>
        </p:pic>
        <p:pic>
          <p:nvPicPr>
            <p:cNvPr id="117" name="Google Shape;117;p27"/>
            <p:cNvPicPr preferRelativeResize="0"/>
            <p:nvPr/>
          </p:nvPicPr>
          <p:blipFill rotWithShape="1">
            <a:blip r:embed="rId4">
              <a:alphaModFix/>
            </a:blip>
            <a:srcRect/>
            <a:stretch/>
          </p:blipFill>
          <p:spPr>
            <a:xfrm rot="2700000">
              <a:off x="11272631" y="7115248"/>
              <a:ext cx="4191004" cy="317500"/>
            </a:xfrm>
            <a:prstGeom prst="rect">
              <a:avLst/>
            </a:prstGeom>
            <a:noFill/>
            <a:ln>
              <a:noFill/>
            </a:ln>
          </p:spPr>
        </p:pic>
      </p:grpSp>
      <p:pic>
        <p:nvPicPr>
          <p:cNvPr id="118" name="Google Shape;118;p27"/>
          <p:cNvPicPr preferRelativeResize="0"/>
          <p:nvPr/>
        </p:nvPicPr>
        <p:blipFill rotWithShape="1">
          <a:blip r:embed="rId5">
            <a:alphaModFix/>
          </a:blip>
          <a:srcRect/>
          <a:stretch/>
        </p:blipFill>
        <p:spPr>
          <a:xfrm>
            <a:off x="91344" y="4083532"/>
            <a:ext cx="3304575" cy="1059959"/>
          </a:xfrm>
          <a:prstGeom prst="rect">
            <a:avLst/>
          </a:prstGeom>
          <a:noFill/>
          <a:ln>
            <a:noFill/>
          </a:ln>
        </p:spPr>
      </p:pic>
      <p:sp>
        <p:nvSpPr>
          <p:cNvPr id="119" name="Google Shape;119;p27"/>
          <p:cNvSpPr txBox="1"/>
          <p:nvPr/>
        </p:nvSpPr>
        <p:spPr>
          <a:xfrm>
            <a:off x="201900" y="1970075"/>
            <a:ext cx="6122400" cy="12063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dirty="0">
                <a:solidFill>
                  <a:schemeClr val="lt1"/>
                </a:solidFill>
                <a:latin typeface="Lato Black"/>
                <a:ea typeface="Lato Black"/>
                <a:cs typeface="Lato Black"/>
                <a:sym typeface="Lato Black"/>
              </a:rPr>
              <a:t>Session 3 Role Play: Conversation Examples</a:t>
            </a:r>
            <a:endParaRPr sz="3500" b="1" i="1" dirty="0">
              <a:solidFill>
                <a:schemeClr val="lt1"/>
              </a:solidFill>
              <a:latin typeface="Lato Black"/>
              <a:ea typeface="Lato Black"/>
              <a:cs typeface="Lato Black"/>
              <a:sym typeface="Lato Black"/>
            </a:endParaRPr>
          </a:p>
        </p:txBody>
      </p:sp>
      <p:pic>
        <p:nvPicPr>
          <p:cNvPr id="120" name="Google Shape;120;p27"/>
          <p:cNvPicPr preferRelativeResize="0"/>
          <p:nvPr/>
        </p:nvPicPr>
        <p:blipFill>
          <a:blip r:embed="rId6">
            <a:alphaModFix/>
          </a:blip>
          <a:stretch>
            <a:fillRect/>
          </a:stretch>
        </p:blipFill>
        <p:spPr>
          <a:xfrm>
            <a:off x="6742488" y="4281875"/>
            <a:ext cx="1829577" cy="101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1"/>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1" name="Google Shape;191;p21"/>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192" name="Google Shape;192;p21"/>
          <p:cNvPicPr preferRelativeResize="0"/>
          <p:nvPr/>
        </p:nvPicPr>
        <p:blipFill rotWithShape="1">
          <a:blip r:embed="rId3">
            <a:alphaModFix/>
          </a:blip>
          <a:srcRect/>
          <a:stretch/>
        </p:blipFill>
        <p:spPr>
          <a:xfrm>
            <a:off x="7327363" y="4659900"/>
            <a:ext cx="1296136" cy="355461"/>
          </a:xfrm>
          <a:prstGeom prst="rect">
            <a:avLst/>
          </a:prstGeom>
          <a:noFill/>
          <a:ln>
            <a:noFill/>
          </a:ln>
        </p:spPr>
      </p:pic>
      <p:sp>
        <p:nvSpPr>
          <p:cNvPr id="193" name="Google Shape;193;p21"/>
          <p:cNvSpPr txBox="1"/>
          <p:nvPr/>
        </p:nvSpPr>
        <p:spPr>
          <a:xfrm>
            <a:off x="-89425" y="4151925"/>
            <a:ext cx="52341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solidFill>
                  <a:schemeClr val="dk1"/>
                </a:solidFill>
                <a:latin typeface="Lato"/>
                <a:ea typeface="Lato"/>
                <a:cs typeface="Lato"/>
                <a:sym typeface="Lato"/>
              </a:rPr>
              <a:t>We are Water Protectors </a:t>
            </a:r>
            <a:r>
              <a:rPr lang="en">
                <a:solidFill>
                  <a:schemeClr val="dk1"/>
                </a:solidFill>
                <a:latin typeface="Lato"/>
                <a:ea typeface="Lato"/>
                <a:cs typeface="Lato"/>
                <a:sym typeface="Lato"/>
              </a:rPr>
              <a:t>by </a:t>
            </a:r>
            <a:r>
              <a:rPr lang="en">
                <a:solidFill>
                  <a:schemeClr val="dk1"/>
                </a:solidFill>
                <a:highlight>
                  <a:srgbClr val="F8FBF5"/>
                </a:highlight>
                <a:latin typeface="Lato"/>
                <a:ea typeface="Lato"/>
                <a:cs typeface="Lato"/>
                <a:sym typeface="Lato"/>
              </a:rPr>
              <a:t>Carole Lindstrom</a:t>
            </a:r>
            <a:r>
              <a:rPr lang="en" i="1">
                <a:solidFill>
                  <a:schemeClr val="dk1"/>
                </a:solidFill>
                <a:latin typeface="Lato"/>
                <a:ea typeface="Lato"/>
                <a:cs typeface="Lato"/>
                <a:sym typeface="Lato"/>
              </a:rPr>
              <a:t> </a:t>
            </a:r>
            <a:r>
              <a:rPr lang="en">
                <a:solidFill>
                  <a:schemeClr val="dk1"/>
                </a:solidFill>
                <a:latin typeface="Lato"/>
                <a:ea typeface="Lato"/>
                <a:cs typeface="Lato"/>
                <a:sym typeface="Lato"/>
              </a:rPr>
              <a:t> ©️ 2021</a:t>
            </a:r>
            <a:endParaRPr>
              <a:solidFill>
                <a:schemeClr val="dk1"/>
              </a:solidFill>
              <a:latin typeface="Lato"/>
              <a:ea typeface="Lato"/>
              <a:cs typeface="Lato"/>
              <a:sym typeface="Lato"/>
            </a:endParaRPr>
          </a:p>
        </p:txBody>
      </p:sp>
      <p:pic>
        <p:nvPicPr>
          <p:cNvPr id="194" name="Google Shape;194;p21"/>
          <p:cNvPicPr preferRelativeResize="0"/>
          <p:nvPr/>
        </p:nvPicPr>
        <p:blipFill>
          <a:blip r:embed="rId4">
            <a:alphaModFix/>
          </a:blip>
          <a:stretch>
            <a:fillRect/>
          </a:stretch>
        </p:blipFill>
        <p:spPr>
          <a:xfrm>
            <a:off x="337450" y="0"/>
            <a:ext cx="4234561" cy="4227325"/>
          </a:xfrm>
          <a:prstGeom prst="rect">
            <a:avLst/>
          </a:prstGeom>
          <a:noFill/>
          <a:ln>
            <a:noFill/>
          </a:ln>
        </p:spPr>
      </p:pic>
      <p:grpSp>
        <p:nvGrpSpPr>
          <p:cNvPr id="195" name="Google Shape;195;p21"/>
          <p:cNvGrpSpPr/>
          <p:nvPr/>
        </p:nvGrpSpPr>
        <p:grpSpPr>
          <a:xfrm>
            <a:off x="4952618" y="1124129"/>
            <a:ext cx="3901800" cy="1548412"/>
            <a:chOff x="3962095" y="2114800"/>
            <a:chExt cx="3622505" cy="1414850"/>
          </a:xfrm>
        </p:grpSpPr>
        <p:pic>
          <p:nvPicPr>
            <p:cNvPr id="196" name="Google Shape;196;p21"/>
            <p:cNvPicPr preferRelativeResize="0"/>
            <p:nvPr/>
          </p:nvPicPr>
          <p:blipFill>
            <a:blip r:embed="rId5">
              <a:alphaModFix/>
            </a:blip>
            <a:stretch>
              <a:fillRect/>
            </a:stretch>
          </p:blipFill>
          <p:spPr>
            <a:xfrm>
              <a:off x="3962100" y="2291900"/>
              <a:ext cx="456950" cy="456950"/>
            </a:xfrm>
            <a:prstGeom prst="rect">
              <a:avLst/>
            </a:prstGeom>
            <a:noFill/>
            <a:ln>
              <a:noFill/>
            </a:ln>
          </p:spPr>
        </p:pic>
        <p:pic>
          <p:nvPicPr>
            <p:cNvPr id="197" name="Google Shape;197;p21"/>
            <p:cNvPicPr preferRelativeResize="0"/>
            <p:nvPr/>
          </p:nvPicPr>
          <p:blipFill>
            <a:blip r:embed="rId6">
              <a:alphaModFix/>
            </a:blip>
            <a:stretch>
              <a:fillRect/>
            </a:stretch>
          </p:blipFill>
          <p:spPr>
            <a:xfrm>
              <a:off x="3962095" y="3052315"/>
              <a:ext cx="456949" cy="456965"/>
            </a:xfrm>
            <a:prstGeom prst="rect">
              <a:avLst/>
            </a:prstGeom>
            <a:noFill/>
            <a:ln>
              <a:noFill/>
            </a:ln>
          </p:spPr>
        </p:pic>
        <p:sp>
          <p:nvSpPr>
            <p:cNvPr id="198" name="Google Shape;198;p21"/>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199" name="Google Shape;199;p21"/>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200" name="Google Shape;200;p21"/>
          <p:cNvGrpSpPr/>
          <p:nvPr/>
        </p:nvGrpSpPr>
        <p:grpSpPr>
          <a:xfrm>
            <a:off x="5007800" y="2902879"/>
            <a:ext cx="3733497" cy="711600"/>
            <a:chOff x="5388800" y="3055279"/>
            <a:chExt cx="3733497" cy="711600"/>
          </a:xfrm>
        </p:grpSpPr>
        <p:pic>
          <p:nvPicPr>
            <p:cNvPr id="201" name="Google Shape;201;p21"/>
            <p:cNvPicPr preferRelativeResize="0"/>
            <p:nvPr/>
          </p:nvPicPr>
          <p:blipFill>
            <a:blip r:embed="rId7">
              <a:alphaModFix/>
            </a:blip>
            <a:stretch>
              <a:fillRect/>
            </a:stretch>
          </p:blipFill>
          <p:spPr>
            <a:xfrm>
              <a:off x="5388800" y="3086027"/>
              <a:ext cx="650100" cy="650100"/>
            </a:xfrm>
            <a:prstGeom prst="rect">
              <a:avLst/>
            </a:prstGeom>
            <a:noFill/>
            <a:ln>
              <a:noFill/>
            </a:ln>
          </p:spPr>
        </p:pic>
        <p:sp>
          <p:nvSpPr>
            <p:cNvPr id="202" name="Google Shape;202;p21"/>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2"/>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08" name="Google Shape;208;p22"/>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209" name="Google Shape;209;p22"/>
          <p:cNvPicPr preferRelativeResize="0"/>
          <p:nvPr/>
        </p:nvPicPr>
        <p:blipFill rotWithShape="1">
          <a:blip r:embed="rId3">
            <a:alphaModFix/>
          </a:blip>
          <a:srcRect/>
          <a:stretch/>
        </p:blipFill>
        <p:spPr>
          <a:xfrm>
            <a:off x="7327363" y="4659900"/>
            <a:ext cx="1296136" cy="355461"/>
          </a:xfrm>
          <a:prstGeom prst="rect">
            <a:avLst/>
          </a:prstGeom>
          <a:noFill/>
          <a:ln>
            <a:noFill/>
          </a:ln>
        </p:spPr>
      </p:pic>
      <p:sp>
        <p:nvSpPr>
          <p:cNvPr id="210" name="Google Shape;210;p22"/>
          <p:cNvSpPr txBox="1"/>
          <p:nvPr/>
        </p:nvSpPr>
        <p:spPr>
          <a:xfrm rot="-5400000">
            <a:off x="6884800" y="1788475"/>
            <a:ext cx="34869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latin typeface="Lato"/>
                <a:ea typeface="Lato"/>
                <a:cs typeface="Lato"/>
                <a:sym typeface="Lato"/>
              </a:rPr>
              <a:t>Not Quite Snow White </a:t>
            </a:r>
            <a:r>
              <a:rPr lang="en">
                <a:latin typeface="Lato"/>
                <a:ea typeface="Lato"/>
                <a:cs typeface="Lato"/>
                <a:sym typeface="Lato"/>
              </a:rPr>
              <a:t>by Ashley Franklin</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 2019  Harper Collins</a:t>
            </a:r>
            <a:endParaRPr>
              <a:solidFill>
                <a:schemeClr val="dk1"/>
              </a:solidFill>
              <a:latin typeface="Lato"/>
              <a:ea typeface="Lato"/>
              <a:cs typeface="Lato"/>
              <a:sym typeface="Lato"/>
            </a:endParaRPr>
          </a:p>
        </p:txBody>
      </p:sp>
      <p:pic>
        <p:nvPicPr>
          <p:cNvPr id="211" name="Google Shape;211;p22"/>
          <p:cNvPicPr preferRelativeResize="0"/>
          <p:nvPr/>
        </p:nvPicPr>
        <p:blipFill>
          <a:blip r:embed="rId4">
            <a:alphaModFix/>
          </a:blip>
          <a:stretch>
            <a:fillRect/>
          </a:stretch>
        </p:blipFill>
        <p:spPr>
          <a:xfrm>
            <a:off x="152400" y="152400"/>
            <a:ext cx="3432341" cy="3408872"/>
          </a:xfrm>
          <a:prstGeom prst="rect">
            <a:avLst/>
          </a:prstGeom>
          <a:noFill/>
          <a:ln>
            <a:noFill/>
          </a:ln>
        </p:spPr>
      </p:pic>
      <p:pic>
        <p:nvPicPr>
          <p:cNvPr id="212" name="Google Shape;212;p22"/>
          <p:cNvPicPr preferRelativeResize="0"/>
          <p:nvPr/>
        </p:nvPicPr>
        <p:blipFill>
          <a:blip r:embed="rId5">
            <a:alphaModFix/>
          </a:blip>
          <a:stretch>
            <a:fillRect/>
          </a:stretch>
        </p:blipFill>
        <p:spPr>
          <a:xfrm>
            <a:off x="3737157" y="152400"/>
            <a:ext cx="3432350" cy="3408955"/>
          </a:xfrm>
          <a:prstGeom prst="rect">
            <a:avLst/>
          </a:prstGeom>
          <a:noFill/>
          <a:ln>
            <a:noFill/>
          </a:ln>
        </p:spPr>
      </p:pic>
      <p:grpSp>
        <p:nvGrpSpPr>
          <p:cNvPr id="213" name="Google Shape;213;p22"/>
          <p:cNvGrpSpPr/>
          <p:nvPr/>
        </p:nvGrpSpPr>
        <p:grpSpPr>
          <a:xfrm>
            <a:off x="1295023" y="3714929"/>
            <a:ext cx="3740230" cy="711469"/>
            <a:chOff x="3962100" y="2184427"/>
            <a:chExt cx="3472500" cy="650100"/>
          </a:xfrm>
        </p:grpSpPr>
        <p:pic>
          <p:nvPicPr>
            <p:cNvPr id="214" name="Google Shape;214;p22"/>
            <p:cNvPicPr preferRelativeResize="0"/>
            <p:nvPr/>
          </p:nvPicPr>
          <p:blipFill>
            <a:blip r:embed="rId6">
              <a:alphaModFix/>
            </a:blip>
            <a:stretch>
              <a:fillRect/>
            </a:stretch>
          </p:blipFill>
          <p:spPr>
            <a:xfrm>
              <a:off x="3962100" y="2291900"/>
              <a:ext cx="456950" cy="456950"/>
            </a:xfrm>
            <a:prstGeom prst="rect">
              <a:avLst/>
            </a:prstGeom>
            <a:noFill/>
            <a:ln>
              <a:noFill/>
            </a:ln>
          </p:spPr>
        </p:pic>
        <p:sp>
          <p:nvSpPr>
            <p:cNvPr id="215" name="Google Shape;215;p22"/>
            <p:cNvSpPr txBox="1"/>
            <p:nvPr/>
          </p:nvSpPr>
          <p:spPr>
            <a:xfrm>
              <a:off x="4572000" y="2184427"/>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grpSp>
      <p:grpSp>
        <p:nvGrpSpPr>
          <p:cNvPr id="216" name="Google Shape;216;p22"/>
          <p:cNvGrpSpPr/>
          <p:nvPr/>
        </p:nvGrpSpPr>
        <p:grpSpPr>
          <a:xfrm>
            <a:off x="3352418" y="3713672"/>
            <a:ext cx="3901800" cy="711469"/>
            <a:chOff x="4032841" y="2740296"/>
            <a:chExt cx="3622505" cy="650100"/>
          </a:xfrm>
        </p:grpSpPr>
        <p:pic>
          <p:nvPicPr>
            <p:cNvPr id="217" name="Google Shape;217;p22"/>
            <p:cNvPicPr preferRelativeResize="0"/>
            <p:nvPr/>
          </p:nvPicPr>
          <p:blipFill>
            <a:blip r:embed="rId7">
              <a:alphaModFix/>
            </a:blip>
            <a:stretch>
              <a:fillRect/>
            </a:stretch>
          </p:blipFill>
          <p:spPr>
            <a:xfrm>
              <a:off x="4032841" y="2843433"/>
              <a:ext cx="456949" cy="456965"/>
            </a:xfrm>
            <a:prstGeom prst="rect">
              <a:avLst/>
            </a:prstGeom>
            <a:noFill/>
            <a:ln>
              <a:noFill/>
            </a:ln>
          </p:spPr>
        </p:pic>
        <p:sp>
          <p:nvSpPr>
            <p:cNvPr id="218" name="Google Shape;218;p22"/>
            <p:cNvSpPr txBox="1"/>
            <p:nvPr/>
          </p:nvSpPr>
          <p:spPr>
            <a:xfrm>
              <a:off x="4642746" y="2740296"/>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219" name="Google Shape;219;p22"/>
          <p:cNvGrpSpPr/>
          <p:nvPr/>
        </p:nvGrpSpPr>
        <p:grpSpPr>
          <a:xfrm>
            <a:off x="5818600" y="3714867"/>
            <a:ext cx="3630197" cy="711600"/>
            <a:chOff x="6577050" y="3718279"/>
            <a:chExt cx="3630197" cy="711600"/>
          </a:xfrm>
        </p:grpSpPr>
        <p:pic>
          <p:nvPicPr>
            <p:cNvPr id="220" name="Google Shape;220;p22"/>
            <p:cNvPicPr preferRelativeResize="0"/>
            <p:nvPr/>
          </p:nvPicPr>
          <p:blipFill>
            <a:blip r:embed="rId8">
              <a:alphaModFix/>
            </a:blip>
            <a:stretch>
              <a:fillRect/>
            </a:stretch>
          </p:blipFill>
          <p:spPr>
            <a:xfrm>
              <a:off x="6577050" y="3804625"/>
              <a:ext cx="546788" cy="546788"/>
            </a:xfrm>
            <a:prstGeom prst="rect">
              <a:avLst/>
            </a:prstGeom>
            <a:noFill/>
            <a:ln>
              <a:noFill/>
            </a:ln>
          </p:spPr>
        </p:pic>
        <p:sp>
          <p:nvSpPr>
            <p:cNvPr id="221" name="Google Shape;221;p22"/>
            <p:cNvSpPr txBox="1"/>
            <p:nvPr/>
          </p:nvSpPr>
          <p:spPr>
            <a:xfrm>
              <a:off x="7123847" y="3718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23"/>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227" name="Google Shape;227;p23"/>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228" name="Google Shape;228;p23"/>
          <p:cNvPicPr preferRelativeResize="0"/>
          <p:nvPr/>
        </p:nvPicPr>
        <p:blipFill rotWithShape="1">
          <a:blip r:embed="rId3">
            <a:alphaModFix/>
          </a:blip>
          <a:srcRect/>
          <a:stretch/>
        </p:blipFill>
        <p:spPr>
          <a:xfrm>
            <a:off x="7327363" y="4659900"/>
            <a:ext cx="1296136" cy="355461"/>
          </a:xfrm>
          <a:prstGeom prst="rect">
            <a:avLst/>
          </a:prstGeom>
          <a:noFill/>
          <a:ln>
            <a:noFill/>
          </a:ln>
        </p:spPr>
      </p:pic>
      <p:pic>
        <p:nvPicPr>
          <p:cNvPr id="229" name="Google Shape;229;p23"/>
          <p:cNvPicPr preferRelativeResize="0"/>
          <p:nvPr/>
        </p:nvPicPr>
        <p:blipFill>
          <a:blip r:embed="rId4">
            <a:alphaModFix/>
          </a:blip>
          <a:stretch>
            <a:fillRect/>
          </a:stretch>
        </p:blipFill>
        <p:spPr>
          <a:xfrm>
            <a:off x="1539175" y="0"/>
            <a:ext cx="6065649" cy="3785126"/>
          </a:xfrm>
          <a:prstGeom prst="rect">
            <a:avLst/>
          </a:prstGeom>
          <a:noFill/>
          <a:ln>
            <a:noFill/>
          </a:ln>
        </p:spPr>
      </p:pic>
      <p:grpSp>
        <p:nvGrpSpPr>
          <p:cNvPr id="230" name="Google Shape;230;p23"/>
          <p:cNvGrpSpPr/>
          <p:nvPr/>
        </p:nvGrpSpPr>
        <p:grpSpPr>
          <a:xfrm>
            <a:off x="1295023" y="3714929"/>
            <a:ext cx="3740230" cy="711469"/>
            <a:chOff x="3962100" y="2184427"/>
            <a:chExt cx="3472500" cy="650100"/>
          </a:xfrm>
        </p:grpSpPr>
        <p:pic>
          <p:nvPicPr>
            <p:cNvPr id="231" name="Google Shape;231;p23"/>
            <p:cNvPicPr preferRelativeResize="0"/>
            <p:nvPr/>
          </p:nvPicPr>
          <p:blipFill>
            <a:blip r:embed="rId5">
              <a:alphaModFix/>
            </a:blip>
            <a:stretch>
              <a:fillRect/>
            </a:stretch>
          </p:blipFill>
          <p:spPr>
            <a:xfrm>
              <a:off x="3962100" y="2291900"/>
              <a:ext cx="456950" cy="456950"/>
            </a:xfrm>
            <a:prstGeom prst="rect">
              <a:avLst/>
            </a:prstGeom>
            <a:noFill/>
            <a:ln>
              <a:noFill/>
            </a:ln>
          </p:spPr>
        </p:pic>
        <p:sp>
          <p:nvSpPr>
            <p:cNvPr id="232" name="Google Shape;232;p23"/>
            <p:cNvSpPr txBox="1"/>
            <p:nvPr/>
          </p:nvSpPr>
          <p:spPr>
            <a:xfrm>
              <a:off x="4572000" y="2184427"/>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grpSp>
      <p:grpSp>
        <p:nvGrpSpPr>
          <p:cNvPr id="233" name="Google Shape;233;p23"/>
          <p:cNvGrpSpPr/>
          <p:nvPr/>
        </p:nvGrpSpPr>
        <p:grpSpPr>
          <a:xfrm>
            <a:off x="3352418" y="3713672"/>
            <a:ext cx="3901800" cy="711469"/>
            <a:chOff x="4032841" y="2740296"/>
            <a:chExt cx="3622505" cy="650100"/>
          </a:xfrm>
        </p:grpSpPr>
        <p:pic>
          <p:nvPicPr>
            <p:cNvPr id="234" name="Google Shape;234;p23"/>
            <p:cNvPicPr preferRelativeResize="0"/>
            <p:nvPr/>
          </p:nvPicPr>
          <p:blipFill>
            <a:blip r:embed="rId6">
              <a:alphaModFix/>
            </a:blip>
            <a:stretch>
              <a:fillRect/>
            </a:stretch>
          </p:blipFill>
          <p:spPr>
            <a:xfrm>
              <a:off x="4032841" y="2843433"/>
              <a:ext cx="456949" cy="456965"/>
            </a:xfrm>
            <a:prstGeom prst="rect">
              <a:avLst/>
            </a:prstGeom>
            <a:noFill/>
            <a:ln>
              <a:noFill/>
            </a:ln>
          </p:spPr>
        </p:pic>
        <p:sp>
          <p:nvSpPr>
            <p:cNvPr id="235" name="Google Shape;235;p23"/>
            <p:cNvSpPr txBox="1"/>
            <p:nvPr/>
          </p:nvSpPr>
          <p:spPr>
            <a:xfrm>
              <a:off x="4642746" y="2740296"/>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236" name="Google Shape;236;p23"/>
          <p:cNvGrpSpPr/>
          <p:nvPr/>
        </p:nvGrpSpPr>
        <p:grpSpPr>
          <a:xfrm>
            <a:off x="5818600" y="3714867"/>
            <a:ext cx="3630197" cy="711600"/>
            <a:chOff x="6577050" y="3718279"/>
            <a:chExt cx="3630197" cy="711600"/>
          </a:xfrm>
        </p:grpSpPr>
        <p:pic>
          <p:nvPicPr>
            <p:cNvPr id="237" name="Google Shape;237;p23"/>
            <p:cNvPicPr preferRelativeResize="0"/>
            <p:nvPr/>
          </p:nvPicPr>
          <p:blipFill>
            <a:blip r:embed="rId7">
              <a:alphaModFix/>
            </a:blip>
            <a:stretch>
              <a:fillRect/>
            </a:stretch>
          </p:blipFill>
          <p:spPr>
            <a:xfrm>
              <a:off x="6577050" y="3804625"/>
              <a:ext cx="546788" cy="546788"/>
            </a:xfrm>
            <a:prstGeom prst="rect">
              <a:avLst/>
            </a:prstGeom>
            <a:noFill/>
            <a:ln>
              <a:noFill/>
            </a:ln>
          </p:spPr>
        </p:pic>
        <p:sp>
          <p:nvSpPr>
            <p:cNvPr id="238" name="Google Shape;238;p23"/>
            <p:cNvSpPr txBox="1"/>
            <p:nvPr/>
          </p:nvSpPr>
          <p:spPr>
            <a:xfrm>
              <a:off x="7123847" y="3718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4"/>
          <p:cNvSpPr/>
          <p:nvPr/>
        </p:nvSpPr>
        <p:spPr>
          <a:xfrm rot="5400000">
            <a:off x="72868" y="1384510"/>
            <a:ext cx="1171500" cy="1326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244" name="Google Shape;244;p24"/>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245" name="Google Shape;245;p24"/>
          <p:cNvPicPr preferRelativeResize="0"/>
          <p:nvPr/>
        </p:nvPicPr>
        <p:blipFill>
          <a:blip r:embed="rId3">
            <a:alphaModFix/>
          </a:blip>
          <a:stretch>
            <a:fillRect/>
          </a:stretch>
        </p:blipFill>
        <p:spPr>
          <a:xfrm>
            <a:off x="0" y="627900"/>
            <a:ext cx="5963225" cy="2894877"/>
          </a:xfrm>
          <a:prstGeom prst="rect">
            <a:avLst/>
          </a:prstGeom>
          <a:noFill/>
          <a:ln>
            <a:noFill/>
          </a:ln>
        </p:spPr>
      </p:pic>
      <p:sp>
        <p:nvSpPr>
          <p:cNvPr id="246" name="Google Shape;246;p24"/>
          <p:cNvSpPr txBox="1"/>
          <p:nvPr/>
        </p:nvSpPr>
        <p:spPr>
          <a:xfrm>
            <a:off x="1604375" y="3563900"/>
            <a:ext cx="34869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solidFill>
                  <a:schemeClr val="dk1"/>
                </a:solidFill>
                <a:latin typeface="Lato"/>
                <a:ea typeface="Lato"/>
                <a:cs typeface="Lato"/>
                <a:sym typeface="Lato"/>
              </a:rPr>
              <a:t>The Skin you Live In</a:t>
            </a:r>
            <a:r>
              <a:rPr lang="en">
                <a:solidFill>
                  <a:schemeClr val="dk1"/>
                </a:solidFill>
                <a:latin typeface="Lato"/>
                <a:ea typeface="Lato"/>
                <a:cs typeface="Lato"/>
                <a:sym typeface="Lato"/>
              </a:rPr>
              <a:t> by Michael Tyler</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 2005 Chicago Children’s Museum</a:t>
            </a:r>
            <a:endParaRPr>
              <a:solidFill>
                <a:schemeClr val="dk1"/>
              </a:solidFill>
              <a:latin typeface="Lato"/>
              <a:ea typeface="Lato"/>
              <a:cs typeface="Lato"/>
              <a:sym typeface="Lato"/>
            </a:endParaRPr>
          </a:p>
        </p:txBody>
      </p:sp>
      <p:sp>
        <p:nvSpPr>
          <p:cNvPr id="247" name="Google Shape;247;p24"/>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pic>
        <p:nvPicPr>
          <p:cNvPr id="248" name="Google Shape;248;p24"/>
          <p:cNvPicPr preferRelativeResize="0"/>
          <p:nvPr/>
        </p:nvPicPr>
        <p:blipFill rotWithShape="1">
          <a:blip r:embed="rId4">
            <a:alphaModFix/>
          </a:blip>
          <a:srcRect/>
          <a:stretch/>
        </p:blipFill>
        <p:spPr>
          <a:xfrm>
            <a:off x="7327363" y="4659900"/>
            <a:ext cx="1296136" cy="355461"/>
          </a:xfrm>
          <a:prstGeom prst="rect">
            <a:avLst/>
          </a:prstGeom>
          <a:noFill/>
          <a:ln>
            <a:noFill/>
          </a:ln>
        </p:spPr>
      </p:pic>
      <p:sp>
        <p:nvSpPr>
          <p:cNvPr id="249" name="Google Shape;249;p24"/>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grpSp>
        <p:nvGrpSpPr>
          <p:cNvPr id="250" name="Google Shape;250;p24"/>
          <p:cNvGrpSpPr/>
          <p:nvPr/>
        </p:nvGrpSpPr>
        <p:grpSpPr>
          <a:xfrm>
            <a:off x="6400418" y="819329"/>
            <a:ext cx="3901800" cy="1548412"/>
            <a:chOff x="3962095" y="2114800"/>
            <a:chExt cx="3622505" cy="1414850"/>
          </a:xfrm>
        </p:grpSpPr>
        <p:pic>
          <p:nvPicPr>
            <p:cNvPr id="251" name="Google Shape;251;p24"/>
            <p:cNvPicPr preferRelativeResize="0"/>
            <p:nvPr/>
          </p:nvPicPr>
          <p:blipFill>
            <a:blip r:embed="rId5">
              <a:alphaModFix/>
            </a:blip>
            <a:stretch>
              <a:fillRect/>
            </a:stretch>
          </p:blipFill>
          <p:spPr>
            <a:xfrm>
              <a:off x="3962100" y="2291900"/>
              <a:ext cx="456950" cy="456950"/>
            </a:xfrm>
            <a:prstGeom prst="rect">
              <a:avLst/>
            </a:prstGeom>
            <a:noFill/>
            <a:ln>
              <a:noFill/>
            </a:ln>
          </p:spPr>
        </p:pic>
        <p:pic>
          <p:nvPicPr>
            <p:cNvPr id="252" name="Google Shape;252;p24"/>
            <p:cNvPicPr preferRelativeResize="0"/>
            <p:nvPr/>
          </p:nvPicPr>
          <p:blipFill>
            <a:blip r:embed="rId6">
              <a:alphaModFix/>
            </a:blip>
            <a:stretch>
              <a:fillRect/>
            </a:stretch>
          </p:blipFill>
          <p:spPr>
            <a:xfrm>
              <a:off x="3962095" y="3052315"/>
              <a:ext cx="456949" cy="456965"/>
            </a:xfrm>
            <a:prstGeom prst="rect">
              <a:avLst/>
            </a:prstGeom>
            <a:noFill/>
            <a:ln>
              <a:noFill/>
            </a:ln>
          </p:spPr>
        </p:pic>
        <p:sp>
          <p:nvSpPr>
            <p:cNvPr id="253" name="Google Shape;253;p24"/>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254" name="Google Shape;254;p24"/>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255" name="Google Shape;255;p24"/>
          <p:cNvGrpSpPr/>
          <p:nvPr/>
        </p:nvGrpSpPr>
        <p:grpSpPr>
          <a:xfrm>
            <a:off x="6455600" y="2598079"/>
            <a:ext cx="3733497" cy="711600"/>
            <a:chOff x="5388800" y="3055279"/>
            <a:chExt cx="3733497" cy="711600"/>
          </a:xfrm>
        </p:grpSpPr>
        <p:pic>
          <p:nvPicPr>
            <p:cNvPr id="256" name="Google Shape;256;p24"/>
            <p:cNvPicPr preferRelativeResize="0"/>
            <p:nvPr/>
          </p:nvPicPr>
          <p:blipFill>
            <a:blip r:embed="rId7">
              <a:alphaModFix/>
            </a:blip>
            <a:stretch>
              <a:fillRect/>
            </a:stretch>
          </p:blipFill>
          <p:spPr>
            <a:xfrm>
              <a:off x="5388800" y="3086027"/>
              <a:ext cx="650100" cy="650100"/>
            </a:xfrm>
            <a:prstGeom prst="rect">
              <a:avLst/>
            </a:prstGeom>
            <a:noFill/>
            <a:ln>
              <a:noFill/>
            </a:ln>
          </p:spPr>
        </p:pic>
        <p:sp>
          <p:nvSpPr>
            <p:cNvPr id="257" name="Google Shape;257;p24"/>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pic>
        <p:nvPicPr>
          <p:cNvPr id="55" name="Google Shape;55;p13"/>
          <p:cNvPicPr preferRelativeResize="0"/>
          <p:nvPr/>
        </p:nvPicPr>
        <p:blipFill rotWithShape="1">
          <a:blip r:embed="rId3">
            <a:alphaModFix/>
          </a:blip>
          <a:srcRect/>
          <a:stretch/>
        </p:blipFill>
        <p:spPr>
          <a:xfrm>
            <a:off x="-12700" y="-463"/>
            <a:ext cx="9169400" cy="548041"/>
          </a:xfrm>
          <a:prstGeom prst="rect">
            <a:avLst/>
          </a:prstGeom>
          <a:noFill/>
          <a:ln>
            <a:noFill/>
          </a:ln>
        </p:spPr>
      </p:pic>
      <p:sp>
        <p:nvSpPr>
          <p:cNvPr id="56" name="Google Shape;56;p13"/>
          <p:cNvSpPr/>
          <p:nvPr/>
        </p:nvSpPr>
        <p:spPr>
          <a:xfrm rot="5400000">
            <a:off x="72868" y="1384510"/>
            <a:ext cx="1171500" cy="1326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57" name="Google Shape;57;p13"/>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58" name="Google Shape;58;p13"/>
          <p:cNvPicPr preferRelativeResize="0"/>
          <p:nvPr/>
        </p:nvPicPr>
        <p:blipFill rotWithShape="1">
          <a:blip r:embed="rId4">
            <a:alphaModFix/>
          </a:blip>
          <a:srcRect/>
          <a:stretch/>
        </p:blipFill>
        <p:spPr>
          <a:xfrm>
            <a:off x="7327363" y="4659900"/>
            <a:ext cx="1296136" cy="355461"/>
          </a:xfrm>
          <a:prstGeom prst="rect">
            <a:avLst/>
          </a:prstGeom>
          <a:noFill/>
          <a:ln>
            <a:noFill/>
          </a:ln>
        </p:spPr>
      </p:pic>
      <p:sp>
        <p:nvSpPr>
          <p:cNvPr id="59" name="Google Shape;59;p13"/>
          <p:cNvSpPr txBox="1"/>
          <p:nvPr/>
        </p:nvSpPr>
        <p:spPr>
          <a:xfrm>
            <a:off x="913825" y="824575"/>
            <a:ext cx="7576800" cy="744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3600" b="1">
                <a:solidFill>
                  <a:schemeClr val="dk1"/>
                </a:solidFill>
                <a:latin typeface="Lato Black"/>
                <a:ea typeface="Lato Black"/>
                <a:cs typeface="Lato Black"/>
                <a:sym typeface="Lato Black"/>
              </a:rPr>
              <a:t>Your Turn</a:t>
            </a:r>
            <a:endParaRPr/>
          </a:p>
        </p:txBody>
      </p:sp>
      <p:sp>
        <p:nvSpPr>
          <p:cNvPr id="60" name="Google Shape;60;p13"/>
          <p:cNvSpPr txBox="1"/>
          <p:nvPr/>
        </p:nvSpPr>
        <p:spPr>
          <a:xfrm>
            <a:off x="854900" y="536275"/>
            <a:ext cx="5271580" cy="4063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Lato"/>
                <a:ea typeface="Lato"/>
                <a:cs typeface="Lato"/>
                <a:sym typeface="Lato"/>
              </a:rPr>
              <a:t>1. Identify which of the big four conversations you can have using the source material.</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 sz="1800" dirty="0">
                <a:latin typeface="Lato"/>
                <a:ea typeface="Lato"/>
                <a:cs typeface="Lato"/>
                <a:sym typeface="Lato"/>
              </a:rPr>
              <a:t>2. Brainstorm a question that you could </a:t>
            </a:r>
            <a:r>
              <a:rPr lang="en" sz="1800" b="1" dirty="0">
                <a:latin typeface="Lato"/>
                <a:ea typeface="Lato"/>
                <a:cs typeface="Lato"/>
                <a:sym typeface="Lato"/>
              </a:rPr>
              <a:t>ask</a:t>
            </a:r>
            <a:r>
              <a:rPr lang="en" sz="1800" dirty="0">
                <a:latin typeface="Lato"/>
                <a:ea typeface="Lato"/>
                <a:cs typeface="Lato"/>
                <a:sym typeface="Lato"/>
              </a:rPr>
              <a:t> related to that topic. </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 sz="1800" dirty="0">
                <a:latin typeface="Lato"/>
                <a:ea typeface="Lato"/>
                <a:cs typeface="Lato"/>
                <a:sym typeface="Lato"/>
              </a:rPr>
              <a:t>3. Imagine what your child’s response would be. How would you </a:t>
            </a:r>
            <a:r>
              <a:rPr lang="en" sz="1800" b="1" dirty="0">
                <a:latin typeface="Lato"/>
                <a:ea typeface="Lato"/>
                <a:cs typeface="Lato"/>
                <a:sym typeface="Lato"/>
              </a:rPr>
              <a:t>affirm</a:t>
            </a:r>
            <a:r>
              <a:rPr lang="en" sz="1800" dirty="0">
                <a:latin typeface="Lato"/>
                <a:ea typeface="Lato"/>
                <a:cs typeface="Lato"/>
                <a:sym typeface="Lato"/>
              </a:rPr>
              <a:t> it? </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 sz="1800" dirty="0">
                <a:latin typeface="Lato"/>
                <a:ea typeface="Lato"/>
                <a:cs typeface="Lato"/>
                <a:sym typeface="Lato"/>
              </a:rPr>
              <a:t>4. Brainstorm what you could say to </a:t>
            </a:r>
            <a:r>
              <a:rPr lang="en" sz="1800" b="1" dirty="0">
                <a:latin typeface="Lato"/>
                <a:ea typeface="Lato"/>
                <a:cs typeface="Lato"/>
                <a:sym typeface="Lato"/>
              </a:rPr>
              <a:t>assist </a:t>
            </a:r>
            <a:r>
              <a:rPr lang="en" sz="1800" dirty="0">
                <a:latin typeface="Lato"/>
                <a:ea typeface="Lato"/>
                <a:cs typeface="Lato"/>
                <a:sym typeface="Lato"/>
              </a:rPr>
              <a:t>your child in connecting with the topic you identified. </a:t>
            </a:r>
            <a:endParaRPr sz="1800" dirty="0">
              <a:latin typeface="Lato"/>
              <a:ea typeface="Lato"/>
              <a:cs typeface="Lato"/>
              <a:sym typeface="Lato"/>
            </a:endParaRPr>
          </a:p>
          <a:p>
            <a:pPr marL="0" lvl="0" indent="0" algn="l" rtl="0">
              <a:spcBef>
                <a:spcPts val="0"/>
              </a:spcBef>
              <a:spcAft>
                <a:spcPts val="0"/>
              </a:spcAft>
              <a:buNone/>
            </a:pPr>
            <a:endParaRPr sz="1800" dirty="0">
              <a:latin typeface="Lato"/>
              <a:ea typeface="Lato"/>
              <a:cs typeface="Lato"/>
              <a:sym typeface="Lato"/>
            </a:endParaRPr>
          </a:p>
          <a:p>
            <a:pPr marL="0" lvl="0" indent="0" algn="l" rtl="0">
              <a:spcBef>
                <a:spcPts val="0"/>
              </a:spcBef>
              <a:spcAft>
                <a:spcPts val="0"/>
              </a:spcAft>
              <a:buNone/>
            </a:pPr>
            <a:r>
              <a:rPr lang="en" sz="1800" dirty="0">
                <a:latin typeface="Lato"/>
                <a:ea typeface="Lato"/>
                <a:cs typeface="Lato"/>
                <a:sym typeface="Lato"/>
              </a:rPr>
              <a:t>5. Practice having that conversation with your partner. </a:t>
            </a:r>
            <a:endParaRPr sz="1800" dirty="0">
              <a:latin typeface="Lato"/>
              <a:ea typeface="Lato"/>
              <a:cs typeface="Lato"/>
              <a:sym typeface="Lato"/>
            </a:endParaRPr>
          </a:p>
        </p:txBody>
      </p:sp>
      <p:grpSp>
        <p:nvGrpSpPr>
          <p:cNvPr id="61" name="Google Shape;61;p13"/>
          <p:cNvGrpSpPr/>
          <p:nvPr/>
        </p:nvGrpSpPr>
        <p:grpSpPr>
          <a:xfrm>
            <a:off x="6326400" y="1972950"/>
            <a:ext cx="2403000" cy="738900"/>
            <a:chOff x="6326400" y="1972950"/>
            <a:chExt cx="2403000" cy="738900"/>
          </a:xfrm>
        </p:grpSpPr>
        <p:sp>
          <p:nvSpPr>
            <p:cNvPr id="62" name="Google Shape;62;p13"/>
            <p:cNvSpPr txBox="1"/>
            <p:nvPr/>
          </p:nvSpPr>
          <p:spPr>
            <a:xfrm>
              <a:off x="6326400" y="1972950"/>
              <a:ext cx="2403000" cy="738900"/>
            </a:xfrm>
            <a:prstGeom prst="rect">
              <a:avLst/>
            </a:prstGeom>
            <a:solidFill>
              <a:srgbClr val="ECECEC"/>
            </a:solidFill>
            <a:ln>
              <a:noFill/>
            </a:ln>
          </p:spPr>
          <p:txBody>
            <a:bodyPr spcFirstLastPara="1" wrap="square" lIns="91425" tIns="91425" rIns="91425" bIns="91425" anchor="t" anchorCtr="0">
              <a:noAutofit/>
            </a:bodyPr>
            <a:lstStyle/>
            <a:p>
              <a:pPr marL="514350" lvl="0" indent="0" algn="ctr" rtl="0">
                <a:spcBef>
                  <a:spcPts val="0"/>
                </a:spcBef>
                <a:spcAft>
                  <a:spcPts val="0"/>
                </a:spcAft>
                <a:buNone/>
              </a:pPr>
              <a:r>
                <a:rPr lang="en">
                  <a:latin typeface="Lato"/>
                  <a:ea typeface="Lato"/>
                  <a:cs typeface="Lato"/>
                  <a:sym typeface="Lato"/>
                </a:rPr>
                <a:t>See pg. 23 of the handbook for worksheet!</a:t>
              </a:r>
              <a:endParaRPr>
                <a:latin typeface="Lato"/>
                <a:ea typeface="Lato"/>
                <a:cs typeface="Lato"/>
                <a:sym typeface="Lato"/>
              </a:endParaRPr>
            </a:p>
          </p:txBody>
        </p:sp>
        <p:pic>
          <p:nvPicPr>
            <p:cNvPr id="63" name="Google Shape;63;p13"/>
            <p:cNvPicPr preferRelativeResize="0"/>
            <p:nvPr/>
          </p:nvPicPr>
          <p:blipFill>
            <a:blip r:embed="rId5">
              <a:alphaModFix/>
            </a:blip>
            <a:stretch>
              <a:fillRect/>
            </a:stretch>
          </p:blipFill>
          <p:spPr>
            <a:xfrm>
              <a:off x="6390575" y="2028413"/>
              <a:ext cx="627975" cy="627975"/>
            </a:xfrm>
            <a:prstGeom prst="rect">
              <a:avLst/>
            </a:prstGeom>
            <a:noFill/>
            <a:ln>
              <a:noFill/>
            </a:ln>
          </p:spPr>
        </p:pic>
      </p:grpSp>
      <p:sp>
        <p:nvSpPr>
          <p:cNvPr id="64" name="Google Shape;64;p13"/>
          <p:cNvSpPr txBox="1"/>
          <p:nvPr/>
        </p:nvSpPr>
        <p:spPr>
          <a:xfrm>
            <a:off x="6326400" y="3039750"/>
            <a:ext cx="2403000" cy="838286"/>
          </a:xfrm>
          <a:prstGeom prst="rect">
            <a:avLst/>
          </a:prstGeom>
          <a:solidFill>
            <a:srgbClr val="ECECEC"/>
          </a:solidFill>
          <a:ln>
            <a:noFill/>
          </a:ln>
        </p:spPr>
        <p:txBody>
          <a:bodyPr spcFirstLastPara="1" wrap="square" lIns="91425" tIns="91425" rIns="91425" bIns="91425" anchor="t" anchorCtr="0">
            <a:noAutofit/>
          </a:bodyPr>
          <a:lstStyle/>
          <a:p>
            <a:pPr marL="514350" lvl="0" indent="0" algn="ctr" rtl="0">
              <a:spcBef>
                <a:spcPts val="0"/>
              </a:spcBef>
              <a:spcAft>
                <a:spcPts val="0"/>
              </a:spcAft>
              <a:buNone/>
            </a:pPr>
            <a:r>
              <a:rPr lang="en" sz="1500">
                <a:latin typeface="Lato"/>
                <a:ea typeface="Lato"/>
                <a:cs typeface="Lato"/>
                <a:sym typeface="Lato"/>
              </a:rPr>
              <a:t>See pg. 24-27 of the handbook for ideas!</a:t>
            </a:r>
            <a:endParaRPr sz="1700">
              <a:latin typeface="Lato"/>
              <a:ea typeface="Lato"/>
              <a:cs typeface="Lato"/>
              <a:sym typeface="Lato"/>
            </a:endParaRPr>
          </a:p>
        </p:txBody>
      </p:sp>
      <p:pic>
        <p:nvPicPr>
          <p:cNvPr id="65" name="Google Shape;65;p13"/>
          <p:cNvPicPr preferRelativeResize="0"/>
          <p:nvPr/>
        </p:nvPicPr>
        <p:blipFill>
          <a:blip r:embed="rId5">
            <a:alphaModFix/>
          </a:blip>
          <a:stretch>
            <a:fillRect/>
          </a:stretch>
        </p:blipFill>
        <p:spPr>
          <a:xfrm>
            <a:off x="6326400" y="3095200"/>
            <a:ext cx="627975" cy="627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pic>
        <p:nvPicPr>
          <p:cNvPr id="71" name="Google Shape;71;p14"/>
          <p:cNvPicPr preferRelativeResize="0"/>
          <p:nvPr/>
        </p:nvPicPr>
        <p:blipFill rotWithShape="1">
          <a:blip r:embed="rId3">
            <a:alphaModFix/>
          </a:blip>
          <a:srcRect/>
          <a:stretch/>
        </p:blipFill>
        <p:spPr>
          <a:xfrm>
            <a:off x="-12700" y="-463"/>
            <a:ext cx="9169400" cy="548041"/>
          </a:xfrm>
          <a:prstGeom prst="rect">
            <a:avLst/>
          </a:prstGeom>
          <a:noFill/>
          <a:ln>
            <a:noFill/>
          </a:ln>
        </p:spPr>
      </p:pic>
      <p:sp>
        <p:nvSpPr>
          <p:cNvPr id="72" name="Google Shape;72;p14"/>
          <p:cNvSpPr/>
          <p:nvPr/>
        </p:nvSpPr>
        <p:spPr>
          <a:xfrm rot="5400000">
            <a:off x="72868" y="1384510"/>
            <a:ext cx="1171500" cy="1326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Lato"/>
              <a:ea typeface="Lato"/>
              <a:cs typeface="Lato"/>
              <a:sym typeface="Lato"/>
            </a:endParaRPr>
          </a:p>
        </p:txBody>
      </p:sp>
      <p:sp>
        <p:nvSpPr>
          <p:cNvPr id="73" name="Google Shape;73;p14"/>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74" name="Google Shape;74;p14"/>
          <p:cNvPicPr preferRelativeResize="0"/>
          <p:nvPr/>
        </p:nvPicPr>
        <p:blipFill rotWithShape="1">
          <a:blip r:embed="rId4">
            <a:alphaModFix/>
          </a:blip>
          <a:srcRect/>
          <a:stretch/>
        </p:blipFill>
        <p:spPr>
          <a:xfrm>
            <a:off x="7327363" y="4659900"/>
            <a:ext cx="1296136" cy="355461"/>
          </a:xfrm>
          <a:prstGeom prst="rect">
            <a:avLst/>
          </a:prstGeom>
          <a:noFill/>
          <a:ln>
            <a:noFill/>
          </a:ln>
        </p:spPr>
      </p:pic>
      <p:sp>
        <p:nvSpPr>
          <p:cNvPr id="75" name="Google Shape;75;p14"/>
          <p:cNvSpPr txBox="1"/>
          <p:nvPr/>
        </p:nvSpPr>
        <p:spPr>
          <a:xfrm>
            <a:off x="913825" y="824575"/>
            <a:ext cx="7576800" cy="74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chemeClr val="dk1"/>
                </a:solidFill>
                <a:latin typeface="Lato Black"/>
                <a:ea typeface="Lato Black"/>
                <a:cs typeface="Lato Black"/>
                <a:sym typeface="Lato Black"/>
              </a:rPr>
              <a:t>The Big Four</a:t>
            </a:r>
            <a:endParaRPr/>
          </a:p>
        </p:txBody>
      </p:sp>
      <p:sp>
        <p:nvSpPr>
          <p:cNvPr id="76" name="Google Shape;76;p14"/>
          <p:cNvSpPr txBox="1"/>
          <p:nvPr/>
        </p:nvSpPr>
        <p:spPr>
          <a:xfrm>
            <a:off x="2558000" y="3098200"/>
            <a:ext cx="1926300" cy="5481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n" sz="2800" b="1">
                <a:solidFill>
                  <a:schemeClr val="dk1"/>
                </a:solidFill>
                <a:latin typeface="Lato"/>
                <a:ea typeface="Lato"/>
                <a:cs typeface="Lato"/>
                <a:sym typeface="Lato"/>
              </a:rPr>
              <a:t>Individuals</a:t>
            </a:r>
            <a:endParaRPr sz="2800" b="1" i="0" u="none" strike="noStrike" cap="none">
              <a:solidFill>
                <a:srgbClr val="000000"/>
              </a:solidFill>
            </a:endParaRPr>
          </a:p>
          <a:p>
            <a:pPr marL="342900" marR="0" lvl="0" indent="0" algn="l" rtl="0">
              <a:lnSpc>
                <a:spcPct val="15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sp>
        <p:nvSpPr>
          <p:cNvPr id="77" name="Google Shape;77;p14"/>
          <p:cNvSpPr txBox="1"/>
          <p:nvPr/>
        </p:nvSpPr>
        <p:spPr>
          <a:xfrm>
            <a:off x="169550" y="3098200"/>
            <a:ext cx="1991100" cy="548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2800" b="1">
                <a:solidFill>
                  <a:schemeClr val="dk1"/>
                </a:solidFill>
                <a:latin typeface="Lato"/>
                <a:ea typeface="Lato"/>
                <a:cs typeface="Lato"/>
                <a:sym typeface="Lato"/>
              </a:rPr>
              <a:t>Racial Literacy</a:t>
            </a:r>
            <a:endParaRPr sz="2800" b="1" i="0" u="none" strike="noStrike" cap="none">
              <a:solidFill>
                <a:srgbClr val="000000"/>
              </a:solidFill>
            </a:endParaRPr>
          </a:p>
          <a:p>
            <a:pPr marL="342900" marR="0" lvl="0" indent="0" algn="ctr" rtl="0">
              <a:lnSpc>
                <a:spcPct val="10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pic>
        <p:nvPicPr>
          <p:cNvPr id="78" name="Google Shape;78;p14"/>
          <p:cNvPicPr preferRelativeResize="0"/>
          <p:nvPr/>
        </p:nvPicPr>
        <p:blipFill>
          <a:blip r:embed="rId5">
            <a:alphaModFix/>
          </a:blip>
          <a:stretch>
            <a:fillRect/>
          </a:stretch>
        </p:blipFill>
        <p:spPr>
          <a:xfrm>
            <a:off x="685175" y="2099875"/>
            <a:ext cx="959850" cy="959850"/>
          </a:xfrm>
          <a:prstGeom prst="rect">
            <a:avLst/>
          </a:prstGeom>
          <a:noFill/>
          <a:ln>
            <a:noFill/>
          </a:ln>
        </p:spPr>
      </p:pic>
      <p:pic>
        <p:nvPicPr>
          <p:cNvPr id="79" name="Google Shape;79;p14"/>
          <p:cNvPicPr preferRelativeResize="0"/>
          <p:nvPr/>
        </p:nvPicPr>
        <p:blipFill>
          <a:blip r:embed="rId6">
            <a:alphaModFix/>
          </a:blip>
          <a:stretch>
            <a:fillRect/>
          </a:stretch>
        </p:blipFill>
        <p:spPr>
          <a:xfrm>
            <a:off x="3041225" y="2099884"/>
            <a:ext cx="959850" cy="959831"/>
          </a:xfrm>
          <a:prstGeom prst="rect">
            <a:avLst/>
          </a:prstGeom>
          <a:noFill/>
          <a:ln>
            <a:noFill/>
          </a:ln>
        </p:spPr>
      </p:pic>
      <p:grpSp>
        <p:nvGrpSpPr>
          <p:cNvPr id="80" name="Google Shape;80;p14"/>
          <p:cNvGrpSpPr/>
          <p:nvPr/>
        </p:nvGrpSpPr>
        <p:grpSpPr>
          <a:xfrm>
            <a:off x="4881650" y="2036547"/>
            <a:ext cx="1678800" cy="1507953"/>
            <a:chOff x="4879100" y="2138347"/>
            <a:chExt cx="1678800" cy="1507953"/>
          </a:xfrm>
        </p:grpSpPr>
        <p:sp>
          <p:nvSpPr>
            <p:cNvPr id="81" name="Google Shape;81;p14"/>
            <p:cNvSpPr txBox="1"/>
            <p:nvPr/>
          </p:nvSpPr>
          <p:spPr>
            <a:xfrm>
              <a:off x="4879100" y="3098200"/>
              <a:ext cx="1678800" cy="548100"/>
            </a:xfrm>
            <a:prstGeom prst="rect">
              <a:avLst/>
            </a:prstGeom>
            <a:noFill/>
            <a:ln>
              <a:noFill/>
            </a:ln>
          </p:spPr>
          <p:txBody>
            <a:bodyPr spcFirstLastPara="1" wrap="square" lIns="68575" tIns="34275" rIns="68575" bIns="34275" anchor="t" anchorCtr="0">
              <a:noAutofit/>
            </a:bodyPr>
            <a:lstStyle/>
            <a:p>
              <a:pPr marL="0" marR="0" lvl="0" indent="0" algn="l" rtl="0">
                <a:lnSpc>
                  <a:spcPct val="150000"/>
                </a:lnSpc>
                <a:spcBef>
                  <a:spcPts val="0"/>
                </a:spcBef>
                <a:spcAft>
                  <a:spcPts val="0"/>
                </a:spcAft>
                <a:buClr>
                  <a:srgbClr val="000000"/>
                </a:buClr>
                <a:buSzPts val="1800"/>
                <a:buFont typeface="Arial"/>
                <a:buNone/>
              </a:pPr>
              <a:r>
                <a:rPr lang="en" sz="2800" b="1">
                  <a:solidFill>
                    <a:schemeClr val="dk1"/>
                  </a:solidFill>
                  <a:latin typeface="Lato"/>
                  <a:ea typeface="Lato"/>
                  <a:cs typeface="Lato"/>
                  <a:sym typeface="Lato"/>
                </a:rPr>
                <a:t>Empathy</a:t>
              </a:r>
              <a:endParaRPr sz="2800" b="1" i="0" u="none" strike="noStrike" cap="none">
                <a:solidFill>
                  <a:srgbClr val="000000"/>
                </a:solidFill>
              </a:endParaRPr>
            </a:p>
            <a:p>
              <a:pPr marL="342900" marR="0" lvl="0" indent="0" algn="l" rtl="0">
                <a:lnSpc>
                  <a:spcPct val="15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pic>
          <p:nvPicPr>
            <p:cNvPr id="82" name="Google Shape;82;p14"/>
            <p:cNvPicPr preferRelativeResize="0"/>
            <p:nvPr/>
          </p:nvPicPr>
          <p:blipFill>
            <a:blip r:embed="rId7">
              <a:alphaModFix/>
            </a:blip>
            <a:stretch>
              <a:fillRect/>
            </a:stretch>
          </p:blipFill>
          <p:spPr>
            <a:xfrm>
              <a:off x="5238575" y="2138347"/>
              <a:ext cx="959850" cy="959850"/>
            </a:xfrm>
            <a:prstGeom prst="rect">
              <a:avLst/>
            </a:prstGeom>
            <a:noFill/>
            <a:ln>
              <a:noFill/>
            </a:ln>
          </p:spPr>
        </p:pic>
      </p:grpSp>
      <p:sp>
        <p:nvSpPr>
          <p:cNvPr id="83" name="Google Shape;83;p14"/>
          <p:cNvSpPr txBox="1"/>
          <p:nvPr/>
        </p:nvSpPr>
        <p:spPr>
          <a:xfrm>
            <a:off x="6861825" y="3003663"/>
            <a:ext cx="2227200" cy="548100"/>
          </a:xfrm>
          <a:prstGeom prst="rect">
            <a:avLst/>
          </a:prstGeom>
          <a:noFill/>
          <a:ln>
            <a:noFill/>
          </a:ln>
        </p:spPr>
        <p:txBody>
          <a:bodyPr spcFirstLastPara="1" wrap="square" lIns="68575" tIns="34275" rIns="68575" bIns="34275" anchor="t" anchorCtr="0">
            <a:noAutofit/>
          </a:bodyPr>
          <a:lstStyle/>
          <a:p>
            <a:pPr marL="0" marR="0" lvl="0" indent="0" algn="ctr" rtl="0">
              <a:lnSpc>
                <a:spcPct val="150000"/>
              </a:lnSpc>
              <a:spcBef>
                <a:spcPts val="0"/>
              </a:spcBef>
              <a:spcAft>
                <a:spcPts val="0"/>
              </a:spcAft>
              <a:buClr>
                <a:srgbClr val="000000"/>
              </a:buClr>
              <a:buSzPts val="1800"/>
              <a:buFont typeface="Arial"/>
              <a:buNone/>
            </a:pPr>
            <a:r>
              <a:rPr lang="en" sz="2800" b="1">
                <a:solidFill>
                  <a:schemeClr val="dk1"/>
                </a:solidFill>
                <a:latin typeface="Lato"/>
                <a:ea typeface="Lato"/>
                <a:cs typeface="Lato"/>
                <a:sym typeface="Lato"/>
              </a:rPr>
              <a:t>Action</a:t>
            </a:r>
            <a:endParaRPr sz="2800" b="1" i="0" u="none" strike="noStrike" cap="none">
              <a:solidFill>
                <a:srgbClr val="000000"/>
              </a:solidFill>
            </a:endParaRPr>
          </a:p>
          <a:p>
            <a:pPr marL="342900" marR="0" lvl="0" indent="0" algn="ctr" rtl="0">
              <a:lnSpc>
                <a:spcPct val="150000"/>
              </a:lnSpc>
              <a:spcBef>
                <a:spcPts val="0"/>
              </a:spcBef>
              <a:spcAft>
                <a:spcPts val="0"/>
              </a:spcAft>
              <a:buNone/>
            </a:pPr>
            <a:endParaRPr sz="1100" b="0" i="0" u="none" strike="noStrike" cap="none">
              <a:solidFill>
                <a:srgbClr val="000000"/>
              </a:solidFill>
              <a:latin typeface="Arial"/>
              <a:ea typeface="Arial"/>
              <a:cs typeface="Arial"/>
              <a:sym typeface="Arial"/>
            </a:endParaRPr>
          </a:p>
        </p:txBody>
      </p:sp>
      <p:pic>
        <p:nvPicPr>
          <p:cNvPr id="84" name="Google Shape;84;p14"/>
          <p:cNvPicPr preferRelativeResize="0"/>
          <p:nvPr/>
        </p:nvPicPr>
        <p:blipFill>
          <a:blip r:embed="rId8">
            <a:alphaModFix/>
          </a:blip>
          <a:stretch>
            <a:fillRect/>
          </a:stretch>
        </p:blipFill>
        <p:spPr>
          <a:xfrm>
            <a:off x="7478438" y="1962500"/>
            <a:ext cx="993988" cy="99398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90" name="Google Shape;90;p15"/>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91" name="Google Shape;91;p15"/>
          <p:cNvPicPr preferRelativeResize="0"/>
          <p:nvPr/>
        </p:nvPicPr>
        <p:blipFill rotWithShape="1">
          <a:blip r:embed="rId3">
            <a:alphaModFix/>
          </a:blip>
          <a:srcRect/>
          <a:stretch/>
        </p:blipFill>
        <p:spPr>
          <a:xfrm>
            <a:off x="7327363" y="4659900"/>
            <a:ext cx="1296136" cy="355461"/>
          </a:xfrm>
          <a:prstGeom prst="rect">
            <a:avLst/>
          </a:prstGeom>
          <a:noFill/>
          <a:ln>
            <a:noFill/>
          </a:ln>
        </p:spPr>
      </p:pic>
      <p:sp>
        <p:nvSpPr>
          <p:cNvPr id="92" name="Google Shape;92;p15"/>
          <p:cNvSpPr txBox="1"/>
          <p:nvPr/>
        </p:nvSpPr>
        <p:spPr>
          <a:xfrm>
            <a:off x="795125" y="3766875"/>
            <a:ext cx="3872100" cy="6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solidFill>
                  <a:schemeClr val="dk1"/>
                </a:solidFill>
                <a:latin typeface="Lato"/>
                <a:ea typeface="Lato"/>
                <a:cs typeface="Lato"/>
                <a:sym typeface="Lato"/>
              </a:rPr>
              <a:t>Eyes that Kiss in the Corners </a:t>
            </a:r>
            <a:r>
              <a:rPr lang="en">
                <a:solidFill>
                  <a:schemeClr val="dk1"/>
                </a:solidFill>
                <a:latin typeface="Lato"/>
                <a:ea typeface="Lato"/>
                <a:cs typeface="Lato"/>
                <a:sym typeface="Lato"/>
              </a:rPr>
              <a:t> by Joanna Ho</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 2021 Scholastic Books</a:t>
            </a:r>
            <a:endParaRPr>
              <a:solidFill>
                <a:schemeClr val="dk1"/>
              </a:solidFill>
              <a:latin typeface="Lato"/>
              <a:ea typeface="Lato"/>
              <a:cs typeface="Lato"/>
              <a:sym typeface="Lato"/>
            </a:endParaRPr>
          </a:p>
          <a:p>
            <a:pPr marL="0" lvl="0" indent="0" algn="ctr" rtl="0">
              <a:spcBef>
                <a:spcPts val="0"/>
              </a:spcBef>
              <a:spcAft>
                <a:spcPts val="0"/>
              </a:spcAft>
              <a:buNone/>
            </a:pPr>
            <a:endParaRPr>
              <a:solidFill>
                <a:schemeClr val="dk1"/>
              </a:solidFill>
              <a:latin typeface="Lato"/>
              <a:ea typeface="Lato"/>
              <a:cs typeface="Lato"/>
              <a:sym typeface="Lato"/>
            </a:endParaRPr>
          </a:p>
        </p:txBody>
      </p:sp>
      <p:grpSp>
        <p:nvGrpSpPr>
          <p:cNvPr id="93" name="Google Shape;93;p15"/>
          <p:cNvGrpSpPr/>
          <p:nvPr/>
        </p:nvGrpSpPr>
        <p:grpSpPr>
          <a:xfrm>
            <a:off x="6400418" y="819329"/>
            <a:ext cx="3901800" cy="1548412"/>
            <a:chOff x="3962095" y="2114800"/>
            <a:chExt cx="3622505" cy="1414850"/>
          </a:xfrm>
        </p:grpSpPr>
        <p:pic>
          <p:nvPicPr>
            <p:cNvPr id="94" name="Google Shape;94;p15"/>
            <p:cNvPicPr preferRelativeResize="0"/>
            <p:nvPr/>
          </p:nvPicPr>
          <p:blipFill>
            <a:blip r:embed="rId4">
              <a:alphaModFix/>
            </a:blip>
            <a:stretch>
              <a:fillRect/>
            </a:stretch>
          </p:blipFill>
          <p:spPr>
            <a:xfrm>
              <a:off x="3962100" y="2291900"/>
              <a:ext cx="456950" cy="456950"/>
            </a:xfrm>
            <a:prstGeom prst="rect">
              <a:avLst/>
            </a:prstGeom>
            <a:noFill/>
            <a:ln>
              <a:noFill/>
            </a:ln>
          </p:spPr>
        </p:pic>
        <p:pic>
          <p:nvPicPr>
            <p:cNvPr id="95" name="Google Shape;95;p15"/>
            <p:cNvPicPr preferRelativeResize="0"/>
            <p:nvPr/>
          </p:nvPicPr>
          <p:blipFill>
            <a:blip r:embed="rId5">
              <a:alphaModFix/>
            </a:blip>
            <a:stretch>
              <a:fillRect/>
            </a:stretch>
          </p:blipFill>
          <p:spPr>
            <a:xfrm>
              <a:off x="3962095" y="3052315"/>
              <a:ext cx="456949" cy="456965"/>
            </a:xfrm>
            <a:prstGeom prst="rect">
              <a:avLst/>
            </a:prstGeom>
            <a:noFill/>
            <a:ln>
              <a:noFill/>
            </a:ln>
          </p:spPr>
        </p:pic>
        <p:sp>
          <p:nvSpPr>
            <p:cNvPr id="96" name="Google Shape;96;p15"/>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97" name="Google Shape;97;p15"/>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98" name="Google Shape;98;p15"/>
          <p:cNvGrpSpPr/>
          <p:nvPr/>
        </p:nvGrpSpPr>
        <p:grpSpPr>
          <a:xfrm>
            <a:off x="6455600" y="2598079"/>
            <a:ext cx="3733497" cy="711600"/>
            <a:chOff x="5388800" y="3055279"/>
            <a:chExt cx="3733497" cy="711600"/>
          </a:xfrm>
        </p:grpSpPr>
        <p:pic>
          <p:nvPicPr>
            <p:cNvPr id="99" name="Google Shape;99;p15"/>
            <p:cNvPicPr preferRelativeResize="0"/>
            <p:nvPr/>
          </p:nvPicPr>
          <p:blipFill>
            <a:blip r:embed="rId6">
              <a:alphaModFix/>
            </a:blip>
            <a:stretch>
              <a:fillRect/>
            </a:stretch>
          </p:blipFill>
          <p:spPr>
            <a:xfrm>
              <a:off x="5388800" y="3086027"/>
              <a:ext cx="650100" cy="650100"/>
            </a:xfrm>
            <a:prstGeom prst="rect">
              <a:avLst/>
            </a:prstGeom>
            <a:noFill/>
            <a:ln>
              <a:noFill/>
            </a:ln>
          </p:spPr>
        </p:pic>
        <p:sp>
          <p:nvSpPr>
            <p:cNvPr id="100" name="Google Shape;100;p15"/>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pic>
        <p:nvPicPr>
          <p:cNvPr id="101" name="Google Shape;101;p15"/>
          <p:cNvPicPr preferRelativeResize="0"/>
          <p:nvPr/>
        </p:nvPicPr>
        <p:blipFill>
          <a:blip r:embed="rId7">
            <a:alphaModFix/>
          </a:blip>
          <a:stretch>
            <a:fillRect/>
          </a:stretch>
        </p:blipFill>
        <p:spPr>
          <a:xfrm>
            <a:off x="0" y="152400"/>
            <a:ext cx="5768199" cy="351222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07" name="Google Shape;107;p16"/>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108" name="Google Shape;108;p16"/>
          <p:cNvPicPr preferRelativeResize="0"/>
          <p:nvPr/>
        </p:nvPicPr>
        <p:blipFill rotWithShape="1">
          <a:blip r:embed="rId3">
            <a:alphaModFix/>
          </a:blip>
          <a:srcRect/>
          <a:stretch/>
        </p:blipFill>
        <p:spPr>
          <a:xfrm>
            <a:off x="7327363" y="4659900"/>
            <a:ext cx="1296136" cy="355461"/>
          </a:xfrm>
          <a:prstGeom prst="rect">
            <a:avLst/>
          </a:prstGeom>
          <a:noFill/>
          <a:ln>
            <a:noFill/>
          </a:ln>
        </p:spPr>
      </p:pic>
      <p:sp>
        <p:nvSpPr>
          <p:cNvPr id="109" name="Google Shape;109;p16"/>
          <p:cNvSpPr txBox="1"/>
          <p:nvPr/>
        </p:nvSpPr>
        <p:spPr>
          <a:xfrm>
            <a:off x="795125" y="3766875"/>
            <a:ext cx="3785400" cy="6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solidFill>
                  <a:schemeClr val="dk1"/>
                </a:solidFill>
                <a:latin typeface="Lato"/>
                <a:ea typeface="Lato"/>
                <a:cs typeface="Lato"/>
                <a:sym typeface="Lato"/>
              </a:rPr>
              <a:t>Mae among the Stars </a:t>
            </a:r>
            <a:r>
              <a:rPr lang="en">
                <a:solidFill>
                  <a:schemeClr val="dk1"/>
                </a:solidFill>
                <a:latin typeface="Lato"/>
                <a:ea typeface="Lato"/>
                <a:cs typeface="Lato"/>
                <a:sym typeface="Lato"/>
              </a:rPr>
              <a:t> by Roda Ahmed</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Read aloud by Sankofa Read Aloud</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 Sankofa Read Aloud</a:t>
            </a:r>
            <a:endParaRPr>
              <a:solidFill>
                <a:schemeClr val="dk1"/>
              </a:solidFill>
              <a:latin typeface="Lato"/>
              <a:ea typeface="Lato"/>
              <a:cs typeface="Lato"/>
              <a:sym typeface="Lato"/>
            </a:endParaRPr>
          </a:p>
          <a:p>
            <a:pPr marL="0" lvl="0" indent="0" algn="ctr" rtl="0">
              <a:spcBef>
                <a:spcPts val="0"/>
              </a:spcBef>
              <a:spcAft>
                <a:spcPts val="0"/>
              </a:spcAft>
              <a:buNone/>
            </a:pPr>
            <a:endParaRPr>
              <a:solidFill>
                <a:schemeClr val="dk1"/>
              </a:solidFill>
              <a:latin typeface="Lato"/>
              <a:ea typeface="Lato"/>
              <a:cs typeface="Lato"/>
              <a:sym typeface="Lato"/>
            </a:endParaRPr>
          </a:p>
        </p:txBody>
      </p:sp>
      <p:grpSp>
        <p:nvGrpSpPr>
          <p:cNvPr id="110" name="Google Shape;110;p16"/>
          <p:cNvGrpSpPr/>
          <p:nvPr/>
        </p:nvGrpSpPr>
        <p:grpSpPr>
          <a:xfrm>
            <a:off x="5333618" y="1276529"/>
            <a:ext cx="3901800" cy="1548412"/>
            <a:chOff x="3962095" y="2114800"/>
            <a:chExt cx="3622505" cy="1414850"/>
          </a:xfrm>
        </p:grpSpPr>
        <p:pic>
          <p:nvPicPr>
            <p:cNvPr id="111" name="Google Shape;111;p16"/>
            <p:cNvPicPr preferRelativeResize="0"/>
            <p:nvPr/>
          </p:nvPicPr>
          <p:blipFill>
            <a:blip r:embed="rId4">
              <a:alphaModFix/>
            </a:blip>
            <a:stretch>
              <a:fillRect/>
            </a:stretch>
          </p:blipFill>
          <p:spPr>
            <a:xfrm>
              <a:off x="3962100" y="2291900"/>
              <a:ext cx="456950" cy="456950"/>
            </a:xfrm>
            <a:prstGeom prst="rect">
              <a:avLst/>
            </a:prstGeom>
            <a:noFill/>
            <a:ln>
              <a:noFill/>
            </a:ln>
          </p:spPr>
        </p:pic>
        <p:pic>
          <p:nvPicPr>
            <p:cNvPr id="112" name="Google Shape;112;p16"/>
            <p:cNvPicPr preferRelativeResize="0"/>
            <p:nvPr/>
          </p:nvPicPr>
          <p:blipFill>
            <a:blip r:embed="rId5">
              <a:alphaModFix/>
            </a:blip>
            <a:stretch>
              <a:fillRect/>
            </a:stretch>
          </p:blipFill>
          <p:spPr>
            <a:xfrm>
              <a:off x="3962095" y="3052315"/>
              <a:ext cx="456949" cy="456965"/>
            </a:xfrm>
            <a:prstGeom prst="rect">
              <a:avLst/>
            </a:prstGeom>
            <a:noFill/>
            <a:ln>
              <a:noFill/>
            </a:ln>
          </p:spPr>
        </p:pic>
        <p:sp>
          <p:nvSpPr>
            <p:cNvPr id="113" name="Google Shape;113;p16"/>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114" name="Google Shape;114;p16"/>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115" name="Google Shape;115;p16"/>
          <p:cNvGrpSpPr/>
          <p:nvPr/>
        </p:nvGrpSpPr>
        <p:grpSpPr>
          <a:xfrm>
            <a:off x="5388800" y="3055279"/>
            <a:ext cx="3733497" cy="711600"/>
            <a:chOff x="5388800" y="3055279"/>
            <a:chExt cx="3733497" cy="711600"/>
          </a:xfrm>
        </p:grpSpPr>
        <p:pic>
          <p:nvPicPr>
            <p:cNvPr id="116" name="Google Shape;116;p16"/>
            <p:cNvPicPr preferRelativeResize="0"/>
            <p:nvPr/>
          </p:nvPicPr>
          <p:blipFill>
            <a:blip r:embed="rId6">
              <a:alphaModFix/>
            </a:blip>
            <a:stretch>
              <a:fillRect/>
            </a:stretch>
          </p:blipFill>
          <p:spPr>
            <a:xfrm>
              <a:off x="5388800" y="3086027"/>
              <a:ext cx="650100" cy="650100"/>
            </a:xfrm>
            <a:prstGeom prst="rect">
              <a:avLst/>
            </a:prstGeom>
            <a:noFill/>
            <a:ln>
              <a:noFill/>
            </a:ln>
          </p:spPr>
        </p:pic>
        <p:sp>
          <p:nvSpPr>
            <p:cNvPr id="117" name="Google Shape;117;p16"/>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pic>
        <p:nvPicPr>
          <p:cNvPr id="118" name="Google Shape;118;p16" descr="I do not own the rights to this story. Please purchase your own copy if you haven't already from the following link: https://www.amazon.com/Mae-Among-Stars-Roda-Ahmed/dp/0062651730/ref=sr_1_1?s=books&amp;ie=UTF8&amp;qid=1521119553&amp;sr=1-1&amp;keywords=mae+among+the+stars&#10;&#10;Fair Use Act - 17 U.S.C. § 107, Notwithstanding the provisions of sections 106 and 106A, the fair use of a copyrighted work, including such use by reproduction in copies or phonorecords or by any other means specified by that section, for purposes such as criticism, comment, news reporting, teaching (including multiple copies for classroom use), scholarship, or research, is not an infringement of copyright.&#10;&#10;*Copyright information*&#10;All material is owned by the creators (authors, illustrators, publishers) displayed or mentioned in this video. Reading this storybook was done under the Fair Use of a copyrighted work for entertainment." title="Mae Among The Stars">
            <a:hlinkClick r:id="rId7"/>
          </p:cNvPr>
          <p:cNvPicPr preferRelativeResize="0"/>
          <p:nvPr/>
        </p:nvPicPr>
        <p:blipFill>
          <a:blip r:embed="rId8">
            <a:alphaModFix/>
          </a:blip>
          <a:stretch>
            <a:fillRect/>
          </a:stretch>
        </p:blipFill>
        <p:spPr>
          <a:xfrm>
            <a:off x="152400" y="152400"/>
            <a:ext cx="4717700" cy="35382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1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7"/>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24" name="Google Shape;124;p17"/>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125" name="Google Shape;125;p17"/>
          <p:cNvPicPr preferRelativeResize="0"/>
          <p:nvPr/>
        </p:nvPicPr>
        <p:blipFill rotWithShape="1">
          <a:blip r:embed="rId3">
            <a:alphaModFix/>
          </a:blip>
          <a:srcRect/>
          <a:stretch/>
        </p:blipFill>
        <p:spPr>
          <a:xfrm>
            <a:off x="7327363" y="4659900"/>
            <a:ext cx="1296136" cy="355461"/>
          </a:xfrm>
          <a:prstGeom prst="rect">
            <a:avLst/>
          </a:prstGeom>
          <a:noFill/>
          <a:ln>
            <a:noFill/>
          </a:ln>
        </p:spPr>
      </p:pic>
      <p:pic>
        <p:nvPicPr>
          <p:cNvPr id="126" name="Google Shape;126;p17"/>
          <p:cNvPicPr preferRelativeResize="0"/>
          <p:nvPr/>
        </p:nvPicPr>
        <p:blipFill>
          <a:blip r:embed="rId4">
            <a:alphaModFix/>
          </a:blip>
          <a:stretch>
            <a:fillRect/>
          </a:stretch>
        </p:blipFill>
        <p:spPr>
          <a:xfrm>
            <a:off x="630025" y="0"/>
            <a:ext cx="3696110" cy="4493175"/>
          </a:xfrm>
          <a:prstGeom prst="rect">
            <a:avLst/>
          </a:prstGeom>
          <a:noFill/>
          <a:ln>
            <a:noFill/>
          </a:ln>
        </p:spPr>
      </p:pic>
      <p:grpSp>
        <p:nvGrpSpPr>
          <p:cNvPr id="127" name="Google Shape;127;p17"/>
          <p:cNvGrpSpPr/>
          <p:nvPr/>
        </p:nvGrpSpPr>
        <p:grpSpPr>
          <a:xfrm>
            <a:off x="5333618" y="1276529"/>
            <a:ext cx="3901800" cy="1548412"/>
            <a:chOff x="3962095" y="2114800"/>
            <a:chExt cx="3622505" cy="1414850"/>
          </a:xfrm>
        </p:grpSpPr>
        <p:pic>
          <p:nvPicPr>
            <p:cNvPr id="128" name="Google Shape;128;p17"/>
            <p:cNvPicPr preferRelativeResize="0"/>
            <p:nvPr/>
          </p:nvPicPr>
          <p:blipFill>
            <a:blip r:embed="rId5">
              <a:alphaModFix/>
            </a:blip>
            <a:stretch>
              <a:fillRect/>
            </a:stretch>
          </p:blipFill>
          <p:spPr>
            <a:xfrm>
              <a:off x="3962100" y="2291900"/>
              <a:ext cx="456950" cy="456950"/>
            </a:xfrm>
            <a:prstGeom prst="rect">
              <a:avLst/>
            </a:prstGeom>
            <a:noFill/>
            <a:ln>
              <a:noFill/>
            </a:ln>
          </p:spPr>
        </p:pic>
        <p:pic>
          <p:nvPicPr>
            <p:cNvPr id="129" name="Google Shape;129;p17"/>
            <p:cNvPicPr preferRelativeResize="0"/>
            <p:nvPr/>
          </p:nvPicPr>
          <p:blipFill>
            <a:blip r:embed="rId6">
              <a:alphaModFix/>
            </a:blip>
            <a:stretch>
              <a:fillRect/>
            </a:stretch>
          </p:blipFill>
          <p:spPr>
            <a:xfrm>
              <a:off x="3962095" y="3052315"/>
              <a:ext cx="456949" cy="456965"/>
            </a:xfrm>
            <a:prstGeom prst="rect">
              <a:avLst/>
            </a:prstGeom>
            <a:noFill/>
            <a:ln>
              <a:noFill/>
            </a:ln>
          </p:spPr>
        </p:pic>
        <p:sp>
          <p:nvSpPr>
            <p:cNvPr id="130" name="Google Shape;130;p17"/>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131" name="Google Shape;131;p17"/>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132" name="Google Shape;132;p17"/>
          <p:cNvGrpSpPr/>
          <p:nvPr/>
        </p:nvGrpSpPr>
        <p:grpSpPr>
          <a:xfrm>
            <a:off x="5388800" y="3055279"/>
            <a:ext cx="3733497" cy="711600"/>
            <a:chOff x="5388800" y="3055279"/>
            <a:chExt cx="3733497" cy="711600"/>
          </a:xfrm>
        </p:grpSpPr>
        <p:pic>
          <p:nvPicPr>
            <p:cNvPr id="133" name="Google Shape;133;p17"/>
            <p:cNvPicPr preferRelativeResize="0"/>
            <p:nvPr/>
          </p:nvPicPr>
          <p:blipFill>
            <a:blip r:embed="rId7">
              <a:alphaModFix/>
            </a:blip>
            <a:stretch>
              <a:fillRect/>
            </a:stretch>
          </p:blipFill>
          <p:spPr>
            <a:xfrm>
              <a:off x="5388800" y="3086027"/>
              <a:ext cx="650100" cy="650100"/>
            </a:xfrm>
            <a:prstGeom prst="rect">
              <a:avLst/>
            </a:prstGeom>
            <a:noFill/>
            <a:ln>
              <a:noFill/>
            </a:ln>
          </p:spPr>
        </p:pic>
        <p:sp>
          <p:nvSpPr>
            <p:cNvPr id="134" name="Google Shape;134;p17"/>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40" name="Google Shape;140;p18"/>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141" name="Google Shape;141;p18"/>
          <p:cNvPicPr preferRelativeResize="0"/>
          <p:nvPr/>
        </p:nvPicPr>
        <p:blipFill rotWithShape="1">
          <a:blip r:embed="rId3">
            <a:alphaModFix/>
          </a:blip>
          <a:srcRect/>
          <a:stretch/>
        </p:blipFill>
        <p:spPr>
          <a:xfrm>
            <a:off x="7327363" y="4659900"/>
            <a:ext cx="1296136" cy="355461"/>
          </a:xfrm>
          <a:prstGeom prst="rect">
            <a:avLst/>
          </a:prstGeom>
          <a:noFill/>
          <a:ln>
            <a:noFill/>
          </a:ln>
        </p:spPr>
      </p:pic>
      <p:sp>
        <p:nvSpPr>
          <p:cNvPr id="142" name="Google Shape;142;p18"/>
          <p:cNvSpPr txBox="1"/>
          <p:nvPr/>
        </p:nvSpPr>
        <p:spPr>
          <a:xfrm>
            <a:off x="-38200" y="4125350"/>
            <a:ext cx="5234100" cy="392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solidFill>
                  <a:schemeClr val="dk1"/>
                </a:solidFill>
                <a:latin typeface="Lato"/>
                <a:ea typeface="Lato"/>
                <a:cs typeface="Lato"/>
                <a:sym typeface="Lato"/>
              </a:rPr>
              <a:t>My Papi Has a Motorcycle  </a:t>
            </a:r>
            <a:r>
              <a:rPr lang="en">
                <a:solidFill>
                  <a:schemeClr val="dk1"/>
                </a:solidFill>
                <a:latin typeface="Lato"/>
                <a:ea typeface="Lato"/>
                <a:cs typeface="Lato"/>
                <a:sym typeface="Lato"/>
              </a:rPr>
              <a:t>by Isabel Quintero</a:t>
            </a:r>
            <a:r>
              <a:rPr lang="en" i="1">
                <a:solidFill>
                  <a:schemeClr val="dk1"/>
                </a:solidFill>
                <a:latin typeface="Lato"/>
                <a:ea typeface="Lato"/>
                <a:cs typeface="Lato"/>
                <a:sym typeface="Lato"/>
              </a:rPr>
              <a:t> </a:t>
            </a:r>
            <a:r>
              <a:rPr lang="en">
                <a:solidFill>
                  <a:schemeClr val="dk1"/>
                </a:solidFill>
                <a:latin typeface="Lato"/>
                <a:ea typeface="Lato"/>
                <a:cs typeface="Lato"/>
                <a:sym typeface="Lato"/>
              </a:rPr>
              <a:t> ©️ 2019</a:t>
            </a:r>
            <a:endParaRPr>
              <a:solidFill>
                <a:schemeClr val="dk1"/>
              </a:solidFill>
              <a:latin typeface="Lato"/>
              <a:ea typeface="Lato"/>
              <a:cs typeface="Lato"/>
              <a:sym typeface="Lato"/>
            </a:endParaRPr>
          </a:p>
        </p:txBody>
      </p:sp>
      <p:pic>
        <p:nvPicPr>
          <p:cNvPr id="143" name="Google Shape;143;p18"/>
          <p:cNvPicPr preferRelativeResize="0"/>
          <p:nvPr/>
        </p:nvPicPr>
        <p:blipFill>
          <a:blip r:embed="rId4">
            <a:alphaModFix/>
          </a:blip>
          <a:stretch>
            <a:fillRect/>
          </a:stretch>
        </p:blipFill>
        <p:spPr>
          <a:xfrm>
            <a:off x="80575" y="0"/>
            <a:ext cx="4996558" cy="4125349"/>
          </a:xfrm>
          <a:prstGeom prst="rect">
            <a:avLst/>
          </a:prstGeom>
          <a:noFill/>
          <a:ln>
            <a:noFill/>
          </a:ln>
        </p:spPr>
      </p:pic>
      <p:grpSp>
        <p:nvGrpSpPr>
          <p:cNvPr id="144" name="Google Shape;144;p18"/>
          <p:cNvGrpSpPr/>
          <p:nvPr/>
        </p:nvGrpSpPr>
        <p:grpSpPr>
          <a:xfrm>
            <a:off x="5333618" y="1276529"/>
            <a:ext cx="3901800" cy="1548412"/>
            <a:chOff x="3962095" y="2114800"/>
            <a:chExt cx="3622505" cy="1414850"/>
          </a:xfrm>
        </p:grpSpPr>
        <p:pic>
          <p:nvPicPr>
            <p:cNvPr id="145" name="Google Shape;145;p18"/>
            <p:cNvPicPr preferRelativeResize="0"/>
            <p:nvPr/>
          </p:nvPicPr>
          <p:blipFill>
            <a:blip r:embed="rId5">
              <a:alphaModFix/>
            </a:blip>
            <a:stretch>
              <a:fillRect/>
            </a:stretch>
          </p:blipFill>
          <p:spPr>
            <a:xfrm>
              <a:off x="3962100" y="2291900"/>
              <a:ext cx="456950" cy="456950"/>
            </a:xfrm>
            <a:prstGeom prst="rect">
              <a:avLst/>
            </a:prstGeom>
            <a:noFill/>
            <a:ln>
              <a:noFill/>
            </a:ln>
          </p:spPr>
        </p:pic>
        <p:pic>
          <p:nvPicPr>
            <p:cNvPr id="146" name="Google Shape;146;p18"/>
            <p:cNvPicPr preferRelativeResize="0"/>
            <p:nvPr/>
          </p:nvPicPr>
          <p:blipFill>
            <a:blip r:embed="rId6">
              <a:alphaModFix/>
            </a:blip>
            <a:stretch>
              <a:fillRect/>
            </a:stretch>
          </p:blipFill>
          <p:spPr>
            <a:xfrm>
              <a:off x="3962095" y="3052315"/>
              <a:ext cx="456949" cy="456965"/>
            </a:xfrm>
            <a:prstGeom prst="rect">
              <a:avLst/>
            </a:prstGeom>
            <a:noFill/>
            <a:ln>
              <a:noFill/>
            </a:ln>
          </p:spPr>
        </p:pic>
        <p:sp>
          <p:nvSpPr>
            <p:cNvPr id="147" name="Google Shape;147;p18"/>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148" name="Google Shape;148;p18"/>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149" name="Google Shape;149;p18"/>
          <p:cNvGrpSpPr/>
          <p:nvPr/>
        </p:nvGrpSpPr>
        <p:grpSpPr>
          <a:xfrm>
            <a:off x="5388800" y="3055279"/>
            <a:ext cx="3733497" cy="711600"/>
            <a:chOff x="5388800" y="3055279"/>
            <a:chExt cx="3733497" cy="711600"/>
          </a:xfrm>
        </p:grpSpPr>
        <p:pic>
          <p:nvPicPr>
            <p:cNvPr id="150" name="Google Shape;150;p18"/>
            <p:cNvPicPr preferRelativeResize="0"/>
            <p:nvPr/>
          </p:nvPicPr>
          <p:blipFill>
            <a:blip r:embed="rId7">
              <a:alphaModFix/>
            </a:blip>
            <a:stretch>
              <a:fillRect/>
            </a:stretch>
          </p:blipFill>
          <p:spPr>
            <a:xfrm>
              <a:off x="5388800" y="3086027"/>
              <a:ext cx="650100" cy="650100"/>
            </a:xfrm>
            <a:prstGeom prst="rect">
              <a:avLst/>
            </a:prstGeom>
            <a:noFill/>
            <a:ln>
              <a:noFill/>
            </a:ln>
          </p:spPr>
        </p:pic>
        <p:sp>
          <p:nvSpPr>
            <p:cNvPr id="151" name="Google Shape;151;p18"/>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9"/>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57" name="Google Shape;157;p19"/>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158" name="Google Shape;158;p19"/>
          <p:cNvPicPr preferRelativeResize="0"/>
          <p:nvPr/>
        </p:nvPicPr>
        <p:blipFill rotWithShape="1">
          <a:blip r:embed="rId3">
            <a:alphaModFix/>
          </a:blip>
          <a:srcRect/>
          <a:stretch/>
        </p:blipFill>
        <p:spPr>
          <a:xfrm>
            <a:off x="7327363" y="4659900"/>
            <a:ext cx="1296136" cy="355461"/>
          </a:xfrm>
          <a:prstGeom prst="rect">
            <a:avLst/>
          </a:prstGeom>
          <a:noFill/>
          <a:ln>
            <a:noFill/>
          </a:ln>
        </p:spPr>
      </p:pic>
      <p:grpSp>
        <p:nvGrpSpPr>
          <p:cNvPr id="159" name="Google Shape;159;p19"/>
          <p:cNvGrpSpPr/>
          <p:nvPr/>
        </p:nvGrpSpPr>
        <p:grpSpPr>
          <a:xfrm>
            <a:off x="1295023" y="3714929"/>
            <a:ext cx="3740230" cy="711469"/>
            <a:chOff x="3962100" y="2184427"/>
            <a:chExt cx="3472500" cy="650100"/>
          </a:xfrm>
        </p:grpSpPr>
        <p:pic>
          <p:nvPicPr>
            <p:cNvPr id="160" name="Google Shape;160;p19"/>
            <p:cNvPicPr preferRelativeResize="0"/>
            <p:nvPr/>
          </p:nvPicPr>
          <p:blipFill>
            <a:blip r:embed="rId4">
              <a:alphaModFix/>
            </a:blip>
            <a:stretch>
              <a:fillRect/>
            </a:stretch>
          </p:blipFill>
          <p:spPr>
            <a:xfrm>
              <a:off x="3962100" y="2291900"/>
              <a:ext cx="456950" cy="456950"/>
            </a:xfrm>
            <a:prstGeom prst="rect">
              <a:avLst/>
            </a:prstGeom>
            <a:noFill/>
            <a:ln>
              <a:noFill/>
            </a:ln>
          </p:spPr>
        </p:pic>
        <p:sp>
          <p:nvSpPr>
            <p:cNvPr id="161" name="Google Shape;161;p19"/>
            <p:cNvSpPr txBox="1"/>
            <p:nvPr/>
          </p:nvSpPr>
          <p:spPr>
            <a:xfrm>
              <a:off x="4572000" y="2184427"/>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grpSp>
      <p:grpSp>
        <p:nvGrpSpPr>
          <p:cNvPr id="162" name="Google Shape;162;p19"/>
          <p:cNvGrpSpPr/>
          <p:nvPr/>
        </p:nvGrpSpPr>
        <p:grpSpPr>
          <a:xfrm>
            <a:off x="3352418" y="3713672"/>
            <a:ext cx="3901800" cy="711469"/>
            <a:chOff x="4032841" y="2740296"/>
            <a:chExt cx="3622505" cy="650100"/>
          </a:xfrm>
        </p:grpSpPr>
        <p:pic>
          <p:nvPicPr>
            <p:cNvPr id="163" name="Google Shape;163;p19"/>
            <p:cNvPicPr preferRelativeResize="0"/>
            <p:nvPr/>
          </p:nvPicPr>
          <p:blipFill>
            <a:blip r:embed="rId5">
              <a:alphaModFix/>
            </a:blip>
            <a:stretch>
              <a:fillRect/>
            </a:stretch>
          </p:blipFill>
          <p:spPr>
            <a:xfrm>
              <a:off x="4032841" y="2843433"/>
              <a:ext cx="456949" cy="456965"/>
            </a:xfrm>
            <a:prstGeom prst="rect">
              <a:avLst/>
            </a:prstGeom>
            <a:noFill/>
            <a:ln>
              <a:noFill/>
            </a:ln>
          </p:spPr>
        </p:pic>
        <p:sp>
          <p:nvSpPr>
            <p:cNvPr id="164" name="Google Shape;164;p19"/>
            <p:cNvSpPr txBox="1"/>
            <p:nvPr/>
          </p:nvSpPr>
          <p:spPr>
            <a:xfrm>
              <a:off x="4642746" y="2740296"/>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165" name="Google Shape;165;p19"/>
          <p:cNvGrpSpPr/>
          <p:nvPr/>
        </p:nvGrpSpPr>
        <p:grpSpPr>
          <a:xfrm>
            <a:off x="5818600" y="3714867"/>
            <a:ext cx="3630197" cy="711600"/>
            <a:chOff x="6577050" y="3718279"/>
            <a:chExt cx="3630197" cy="711600"/>
          </a:xfrm>
        </p:grpSpPr>
        <p:pic>
          <p:nvPicPr>
            <p:cNvPr id="166" name="Google Shape;166;p19"/>
            <p:cNvPicPr preferRelativeResize="0"/>
            <p:nvPr/>
          </p:nvPicPr>
          <p:blipFill>
            <a:blip r:embed="rId6">
              <a:alphaModFix/>
            </a:blip>
            <a:stretch>
              <a:fillRect/>
            </a:stretch>
          </p:blipFill>
          <p:spPr>
            <a:xfrm>
              <a:off x="6577050" y="3804625"/>
              <a:ext cx="546788" cy="546788"/>
            </a:xfrm>
            <a:prstGeom prst="rect">
              <a:avLst/>
            </a:prstGeom>
            <a:noFill/>
            <a:ln>
              <a:noFill/>
            </a:ln>
          </p:spPr>
        </p:pic>
        <p:sp>
          <p:nvSpPr>
            <p:cNvPr id="167" name="Google Shape;167;p19"/>
            <p:cNvSpPr txBox="1"/>
            <p:nvPr/>
          </p:nvSpPr>
          <p:spPr>
            <a:xfrm>
              <a:off x="7123847" y="3718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pic>
        <p:nvPicPr>
          <p:cNvPr id="168" name="Google Shape;168;p19"/>
          <p:cNvPicPr preferRelativeResize="0"/>
          <p:nvPr/>
        </p:nvPicPr>
        <p:blipFill>
          <a:blip r:embed="rId7">
            <a:alphaModFix/>
          </a:blip>
          <a:stretch>
            <a:fillRect/>
          </a:stretch>
        </p:blipFill>
        <p:spPr>
          <a:xfrm>
            <a:off x="1674888" y="196813"/>
            <a:ext cx="5641715" cy="3575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0"/>
          <p:cNvSpPr/>
          <p:nvPr/>
        </p:nvSpPr>
        <p:spPr>
          <a:xfrm>
            <a:off x="0" y="4493172"/>
            <a:ext cx="9144000" cy="650100"/>
          </a:xfrm>
          <a:prstGeom prst="rect">
            <a:avLst/>
          </a:prstGeom>
          <a:solidFill>
            <a:srgbClr val="C42127"/>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74" name="Google Shape;174;p20"/>
          <p:cNvSpPr txBox="1"/>
          <p:nvPr/>
        </p:nvSpPr>
        <p:spPr>
          <a:xfrm>
            <a:off x="875962" y="4612020"/>
            <a:ext cx="7239600" cy="392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2100"/>
              <a:buFont typeface="Arial"/>
              <a:buNone/>
            </a:pPr>
            <a:endParaRPr sz="1100" b="0" i="0" u="none" strike="noStrike" cap="none">
              <a:solidFill>
                <a:srgbClr val="000000"/>
              </a:solidFill>
              <a:latin typeface="Arial"/>
              <a:ea typeface="Arial"/>
              <a:cs typeface="Arial"/>
              <a:sym typeface="Arial"/>
            </a:endParaRPr>
          </a:p>
        </p:txBody>
      </p:sp>
      <p:pic>
        <p:nvPicPr>
          <p:cNvPr id="175" name="Google Shape;175;p20"/>
          <p:cNvPicPr preferRelativeResize="0"/>
          <p:nvPr/>
        </p:nvPicPr>
        <p:blipFill rotWithShape="1">
          <a:blip r:embed="rId3">
            <a:alphaModFix/>
          </a:blip>
          <a:srcRect/>
          <a:stretch/>
        </p:blipFill>
        <p:spPr>
          <a:xfrm>
            <a:off x="7327363" y="4659900"/>
            <a:ext cx="1296136" cy="355461"/>
          </a:xfrm>
          <a:prstGeom prst="rect">
            <a:avLst/>
          </a:prstGeom>
          <a:noFill/>
          <a:ln>
            <a:noFill/>
          </a:ln>
        </p:spPr>
      </p:pic>
      <p:sp>
        <p:nvSpPr>
          <p:cNvPr id="176" name="Google Shape;176;p20"/>
          <p:cNvSpPr txBox="1"/>
          <p:nvPr/>
        </p:nvSpPr>
        <p:spPr>
          <a:xfrm>
            <a:off x="795125" y="3766875"/>
            <a:ext cx="3785400" cy="65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Lato"/>
                <a:ea typeface="Lato"/>
                <a:cs typeface="Lato"/>
                <a:sym typeface="Lato"/>
              </a:rPr>
              <a:t>From </a:t>
            </a:r>
            <a:r>
              <a:rPr lang="en" i="1">
                <a:solidFill>
                  <a:schemeClr val="dk1"/>
                </a:solidFill>
                <a:latin typeface="Lato"/>
                <a:ea typeface="Lato"/>
                <a:cs typeface="Lato"/>
                <a:sym typeface="Lato"/>
              </a:rPr>
              <a:t>Knuffle Bunny</a:t>
            </a:r>
            <a:r>
              <a:rPr lang="en">
                <a:solidFill>
                  <a:schemeClr val="dk1"/>
                </a:solidFill>
                <a:latin typeface="Lato"/>
                <a:ea typeface="Lato"/>
                <a:cs typeface="Lato"/>
                <a:sym typeface="Lato"/>
              </a:rPr>
              <a:t> by Mo Willems</a:t>
            </a:r>
            <a:endParaRPr>
              <a:solidFill>
                <a:schemeClr val="dk1"/>
              </a:solidFill>
              <a:latin typeface="Lato"/>
              <a:ea typeface="Lato"/>
              <a:cs typeface="Lato"/>
              <a:sym typeface="Lato"/>
            </a:endParaRPr>
          </a:p>
          <a:p>
            <a:pPr marL="0" lvl="0" indent="0" algn="ctr" rtl="0">
              <a:spcBef>
                <a:spcPts val="0"/>
              </a:spcBef>
              <a:spcAft>
                <a:spcPts val="0"/>
              </a:spcAft>
              <a:buNone/>
            </a:pPr>
            <a:r>
              <a:rPr lang="en">
                <a:solidFill>
                  <a:schemeClr val="dk1"/>
                </a:solidFill>
                <a:latin typeface="Lato"/>
                <a:ea typeface="Lato"/>
                <a:cs typeface="Lato"/>
                <a:sym typeface="Lato"/>
              </a:rPr>
              <a:t>©️ 2004 Hyperion</a:t>
            </a:r>
            <a:endParaRPr>
              <a:solidFill>
                <a:schemeClr val="dk1"/>
              </a:solidFill>
              <a:latin typeface="Lato"/>
              <a:ea typeface="Lato"/>
              <a:cs typeface="Lato"/>
              <a:sym typeface="Lato"/>
            </a:endParaRPr>
          </a:p>
          <a:p>
            <a:pPr marL="0" lvl="0" indent="0" algn="ctr" rtl="0">
              <a:spcBef>
                <a:spcPts val="0"/>
              </a:spcBef>
              <a:spcAft>
                <a:spcPts val="0"/>
              </a:spcAft>
              <a:buNone/>
            </a:pPr>
            <a:endParaRPr>
              <a:solidFill>
                <a:schemeClr val="dk1"/>
              </a:solidFill>
              <a:latin typeface="Lato"/>
              <a:ea typeface="Lato"/>
              <a:cs typeface="Lato"/>
              <a:sym typeface="Lato"/>
            </a:endParaRPr>
          </a:p>
        </p:txBody>
      </p:sp>
      <p:grpSp>
        <p:nvGrpSpPr>
          <p:cNvPr id="177" name="Google Shape;177;p20"/>
          <p:cNvGrpSpPr/>
          <p:nvPr/>
        </p:nvGrpSpPr>
        <p:grpSpPr>
          <a:xfrm>
            <a:off x="5333618" y="1276529"/>
            <a:ext cx="3901800" cy="1548412"/>
            <a:chOff x="3962095" y="2114800"/>
            <a:chExt cx="3622505" cy="1414850"/>
          </a:xfrm>
        </p:grpSpPr>
        <p:pic>
          <p:nvPicPr>
            <p:cNvPr id="178" name="Google Shape;178;p20"/>
            <p:cNvPicPr preferRelativeResize="0"/>
            <p:nvPr/>
          </p:nvPicPr>
          <p:blipFill>
            <a:blip r:embed="rId4">
              <a:alphaModFix/>
            </a:blip>
            <a:stretch>
              <a:fillRect/>
            </a:stretch>
          </p:blipFill>
          <p:spPr>
            <a:xfrm>
              <a:off x="3962100" y="2291900"/>
              <a:ext cx="456950" cy="456950"/>
            </a:xfrm>
            <a:prstGeom prst="rect">
              <a:avLst/>
            </a:prstGeom>
            <a:noFill/>
            <a:ln>
              <a:noFill/>
            </a:ln>
          </p:spPr>
        </p:pic>
        <p:pic>
          <p:nvPicPr>
            <p:cNvPr id="179" name="Google Shape;179;p20"/>
            <p:cNvPicPr preferRelativeResize="0"/>
            <p:nvPr/>
          </p:nvPicPr>
          <p:blipFill>
            <a:blip r:embed="rId5">
              <a:alphaModFix/>
            </a:blip>
            <a:stretch>
              <a:fillRect/>
            </a:stretch>
          </p:blipFill>
          <p:spPr>
            <a:xfrm>
              <a:off x="3962095" y="3052315"/>
              <a:ext cx="456949" cy="456965"/>
            </a:xfrm>
            <a:prstGeom prst="rect">
              <a:avLst/>
            </a:prstGeom>
            <a:noFill/>
            <a:ln>
              <a:noFill/>
            </a:ln>
          </p:spPr>
        </p:pic>
        <p:sp>
          <p:nvSpPr>
            <p:cNvPr id="180" name="Google Shape;180;p20"/>
            <p:cNvSpPr txBox="1"/>
            <p:nvPr/>
          </p:nvSpPr>
          <p:spPr>
            <a:xfrm>
              <a:off x="4572000" y="2114800"/>
              <a:ext cx="286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Ask</a:t>
              </a:r>
              <a:endParaRPr sz="3600" b="1">
                <a:latin typeface="Lato"/>
                <a:ea typeface="Lato"/>
                <a:cs typeface="Lato"/>
                <a:sym typeface="Lato"/>
              </a:endParaRPr>
            </a:p>
          </p:txBody>
        </p:sp>
        <p:sp>
          <p:nvSpPr>
            <p:cNvPr id="181" name="Google Shape;181;p20"/>
            <p:cNvSpPr txBox="1"/>
            <p:nvPr/>
          </p:nvSpPr>
          <p:spPr>
            <a:xfrm>
              <a:off x="4572000" y="2879550"/>
              <a:ext cx="3012600" cy="65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Affirm</a:t>
              </a:r>
              <a:endParaRPr sz="3600" b="1">
                <a:latin typeface="Lato"/>
                <a:ea typeface="Lato"/>
                <a:cs typeface="Lato"/>
                <a:sym typeface="Lato"/>
              </a:endParaRPr>
            </a:p>
          </p:txBody>
        </p:sp>
      </p:grpSp>
      <p:grpSp>
        <p:nvGrpSpPr>
          <p:cNvPr id="182" name="Google Shape;182;p20"/>
          <p:cNvGrpSpPr/>
          <p:nvPr/>
        </p:nvGrpSpPr>
        <p:grpSpPr>
          <a:xfrm>
            <a:off x="5388800" y="3055279"/>
            <a:ext cx="3733497" cy="711600"/>
            <a:chOff x="5388800" y="3055279"/>
            <a:chExt cx="3733497" cy="711600"/>
          </a:xfrm>
        </p:grpSpPr>
        <p:pic>
          <p:nvPicPr>
            <p:cNvPr id="183" name="Google Shape;183;p20"/>
            <p:cNvPicPr preferRelativeResize="0"/>
            <p:nvPr/>
          </p:nvPicPr>
          <p:blipFill>
            <a:blip r:embed="rId6">
              <a:alphaModFix/>
            </a:blip>
            <a:stretch>
              <a:fillRect/>
            </a:stretch>
          </p:blipFill>
          <p:spPr>
            <a:xfrm>
              <a:off x="5388800" y="3086027"/>
              <a:ext cx="650100" cy="650100"/>
            </a:xfrm>
            <a:prstGeom prst="rect">
              <a:avLst/>
            </a:prstGeom>
            <a:noFill/>
            <a:ln>
              <a:noFill/>
            </a:ln>
          </p:spPr>
        </p:pic>
        <p:sp>
          <p:nvSpPr>
            <p:cNvPr id="184" name="Google Shape;184;p20"/>
            <p:cNvSpPr txBox="1"/>
            <p:nvPr/>
          </p:nvSpPr>
          <p:spPr>
            <a:xfrm>
              <a:off x="6038897" y="3055279"/>
              <a:ext cx="3083400" cy="7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latin typeface="Lato"/>
                  <a:ea typeface="Lato"/>
                  <a:cs typeface="Lato"/>
                  <a:sym typeface="Lato"/>
                </a:rPr>
                <a:t>Assist</a:t>
              </a:r>
              <a:endParaRPr sz="3600" b="1">
                <a:latin typeface="Lato"/>
                <a:ea typeface="Lato"/>
                <a:cs typeface="Lato"/>
                <a:sym typeface="Lato"/>
              </a:endParaRPr>
            </a:p>
          </p:txBody>
        </p:sp>
      </p:grpSp>
      <p:pic>
        <p:nvPicPr>
          <p:cNvPr id="185" name="Google Shape;185;p20"/>
          <p:cNvPicPr preferRelativeResize="0"/>
          <p:nvPr/>
        </p:nvPicPr>
        <p:blipFill>
          <a:blip r:embed="rId7">
            <a:alphaModFix/>
          </a:blip>
          <a:stretch>
            <a:fillRect/>
          </a:stretch>
        </p:blipFill>
        <p:spPr>
          <a:xfrm>
            <a:off x="152400" y="152400"/>
            <a:ext cx="4747468" cy="35382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1525</Words>
  <Application>Microsoft Macintosh PowerPoint</Application>
  <PresentationFormat>On-screen Show (16:9)</PresentationFormat>
  <Paragraphs>116</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Lato</vt:lpstr>
      <vt:lpstr>Lato Black</vt:lpstr>
      <vt:lpstr>Times New Roman</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Margaret Kerr</cp:lastModifiedBy>
  <cp:revision>1</cp:revision>
  <dcterms:modified xsi:type="dcterms:W3CDTF">2022-05-27T01:54:50Z</dcterms:modified>
</cp:coreProperties>
</file>